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57" r:id="rId5"/>
    <p:sldId id="258" r:id="rId6"/>
    <p:sldId id="259" r:id="rId7"/>
    <p:sldId id="260" r:id="rId8"/>
    <p:sldId id="261" r:id="rId9"/>
    <p:sldId id="262" r:id="rId10"/>
    <p:sldId id="263" r:id="rId11"/>
    <p:sldId id="264" r:id="rId12"/>
    <p:sldId id="265" r:id="rId13"/>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p>
            <a:fld id="{8F92437D-B650-4B4B-9E2C-DD44EB6B098A}" type="datetimeFigureOut">
              <a:rPr lang="sr-Latn-CS" smtClean="0"/>
              <a:pPr/>
              <a:t>8.3.2018.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E00209B4-BAA8-4293-BF9E-CE8DD0FDBD28}"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8F92437D-B650-4B4B-9E2C-DD44EB6B098A}" type="datetimeFigureOut">
              <a:rPr lang="sr-Latn-CS" smtClean="0"/>
              <a:pPr/>
              <a:t>8.3.2018.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E00209B4-BAA8-4293-BF9E-CE8DD0FDBD28}"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8F92437D-B650-4B4B-9E2C-DD44EB6B098A}" type="datetimeFigureOut">
              <a:rPr lang="sr-Latn-CS" smtClean="0"/>
              <a:pPr/>
              <a:t>8.3.2018.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E00209B4-BAA8-4293-BF9E-CE8DD0FDBD28}"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8F92437D-B650-4B4B-9E2C-DD44EB6B098A}" type="datetimeFigureOut">
              <a:rPr lang="sr-Latn-CS" smtClean="0"/>
              <a:pPr/>
              <a:t>8.3.2018.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E00209B4-BAA8-4293-BF9E-CE8DD0FDBD28}"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p>
            <a:fld id="{8F92437D-B650-4B4B-9E2C-DD44EB6B098A}" type="datetimeFigureOut">
              <a:rPr lang="sr-Latn-CS" smtClean="0"/>
              <a:pPr/>
              <a:t>8.3.2018.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E00209B4-BAA8-4293-BF9E-CE8DD0FDBD28}"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8F92437D-B650-4B4B-9E2C-DD44EB6B098A}" type="datetimeFigureOut">
              <a:rPr lang="sr-Latn-CS" smtClean="0"/>
              <a:pPr/>
              <a:t>8.3.2018.</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E00209B4-BAA8-4293-BF9E-CE8DD0FDBD28}"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8F92437D-B650-4B4B-9E2C-DD44EB6B098A}" type="datetimeFigureOut">
              <a:rPr lang="sr-Latn-CS" smtClean="0"/>
              <a:pPr/>
              <a:t>8.3.2018.</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E00209B4-BAA8-4293-BF9E-CE8DD0FDBD28}"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2"/>
          <p:cNvSpPr>
            <a:spLocks noGrp="1"/>
          </p:cNvSpPr>
          <p:nvPr>
            <p:ph type="dt" sz="half" idx="10"/>
          </p:nvPr>
        </p:nvSpPr>
        <p:spPr/>
        <p:txBody>
          <a:bodyPr/>
          <a:lstStyle/>
          <a:p>
            <a:fld id="{8F92437D-B650-4B4B-9E2C-DD44EB6B098A}" type="datetimeFigureOut">
              <a:rPr lang="sr-Latn-CS" smtClean="0"/>
              <a:pPr/>
              <a:t>8.3.2018.</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E00209B4-BAA8-4293-BF9E-CE8DD0FDBD28}"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8F92437D-B650-4B4B-9E2C-DD44EB6B098A}" type="datetimeFigureOut">
              <a:rPr lang="sr-Latn-CS" smtClean="0"/>
              <a:pPr/>
              <a:t>8.3.2018.</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E00209B4-BAA8-4293-BF9E-CE8DD0FDBD28}"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8F92437D-B650-4B4B-9E2C-DD44EB6B098A}" type="datetimeFigureOut">
              <a:rPr lang="sr-Latn-CS" smtClean="0"/>
              <a:pPr/>
              <a:t>8.3.2018.</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E00209B4-BAA8-4293-BF9E-CE8DD0FDBD28}"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8F92437D-B650-4B4B-9E2C-DD44EB6B098A}" type="datetimeFigureOut">
              <a:rPr lang="sr-Latn-CS" smtClean="0"/>
              <a:pPr/>
              <a:t>8.3.2018.</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E00209B4-BAA8-4293-BF9E-CE8DD0FDBD28}"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92437D-B650-4B4B-9E2C-DD44EB6B098A}" type="datetimeFigureOut">
              <a:rPr lang="sr-Latn-CS" smtClean="0"/>
              <a:pPr/>
              <a:t>8.3.2018.</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0209B4-BAA8-4293-BF9E-CE8DD0FDBD28}"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likovni rezultat za collision at sea"/>
          <p:cNvPicPr>
            <a:picLocks noChangeAspect="1" noChangeArrowheads="1"/>
          </p:cNvPicPr>
          <p:nvPr/>
        </p:nvPicPr>
        <p:blipFill>
          <a:blip r:embed="rId2"/>
          <a:srcRect/>
          <a:stretch>
            <a:fillRect/>
          </a:stretch>
        </p:blipFill>
        <p:spPr bwMode="auto">
          <a:xfrm>
            <a:off x="0" y="1"/>
            <a:ext cx="9144000" cy="6858000"/>
          </a:xfrm>
          <a:prstGeom prst="rect">
            <a:avLst/>
          </a:prstGeom>
          <a:noFill/>
        </p:spPr>
      </p:pic>
      <p:sp>
        <p:nvSpPr>
          <p:cNvPr id="2" name="Naslov 1"/>
          <p:cNvSpPr>
            <a:spLocks noGrp="1"/>
          </p:cNvSpPr>
          <p:nvPr>
            <p:ph type="ctrTitle"/>
          </p:nvPr>
        </p:nvSpPr>
        <p:spPr>
          <a:xfrm>
            <a:off x="2357422" y="0"/>
            <a:ext cx="5143536" cy="1470025"/>
          </a:xfrm>
        </p:spPr>
        <p:txBody>
          <a:bodyPr/>
          <a:lstStyle/>
          <a:p>
            <a:r>
              <a:rPr lang="hr-HR" dirty="0" smtClean="0">
                <a:solidFill>
                  <a:srgbClr val="FF0000"/>
                </a:solidFill>
              </a:rPr>
              <a:t>COLLISION REGULATION</a:t>
            </a:r>
            <a:endParaRPr lang="hr-HR"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Slikovni rezultat za colregs conventio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ezervirano mjesto sadržaja 2"/>
          <p:cNvSpPr>
            <a:spLocks noGrp="1"/>
          </p:cNvSpPr>
          <p:nvPr>
            <p:ph idx="1"/>
          </p:nvPr>
        </p:nvSpPr>
        <p:spPr>
          <a:xfrm>
            <a:off x="0" y="0"/>
            <a:ext cx="9144000" cy="2500306"/>
          </a:xfrm>
        </p:spPr>
        <p:txBody>
          <a:bodyPr>
            <a:normAutofit lnSpcReduction="10000"/>
          </a:bodyPr>
          <a:lstStyle/>
          <a:p>
            <a:r>
              <a:rPr lang="en-US" dirty="0" smtClean="0">
                <a:solidFill>
                  <a:srgbClr val="92D050"/>
                </a:solidFill>
              </a:rPr>
              <a:t>They were designed to update and replace the Collision Regulations of 1960, particularly with regard to Traffic Separation Schemes (TSS) following the first of these, introduced in the Strait of Dover in 1967.</a:t>
            </a:r>
            <a:endParaRPr lang="hr-HR" dirty="0">
              <a:solidFill>
                <a:srgbClr val="92D050"/>
              </a:solidFill>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Slikovni rezultat za colregs"/>
          <p:cNvPicPr>
            <a:picLocks noChangeAspect="1" noChangeArrowheads="1"/>
          </p:cNvPicPr>
          <p:nvPr/>
        </p:nvPicPr>
        <p:blipFill>
          <a:blip r:embed="rId2"/>
          <a:srcRect/>
          <a:stretch>
            <a:fillRect/>
          </a:stretch>
        </p:blipFill>
        <p:spPr bwMode="auto">
          <a:xfrm>
            <a:off x="0" y="2786058"/>
            <a:ext cx="9144000" cy="4071942"/>
          </a:xfrm>
          <a:prstGeom prst="rect">
            <a:avLst/>
          </a:prstGeom>
          <a:noFill/>
        </p:spPr>
      </p:pic>
      <p:sp>
        <p:nvSpPr>
          <p:cNvPr id="3" name="Rezervirano mjesto sadržaja 2"/>
          <p:cNvSpPr>
            <a:spLocks noGrp="1"/>
          </p:cNvSpPr>
          <p:nvPr>
            <p:ph idx="1"/>
          </p:nvPr>
        </p:nvSpPr>
        <p:spPr>
          <a:xfrm>
            <a:off x="0" y="0"/>
            <a:ext cx="9144000" cy="2714620"/>
          </a:xfrm>
        </p:spPr>
        <p:style>
          <a:lnRef idx="1">
            <a:schemeClr val="accent5"/>
          </a:lnRef>
          <a:fillRef idx="2">
            <a:schemeClr val="accent5"/>
          </a:fillRef>
          <a:effectRef idx="1">
            <a:schemeClr val="accent5"/>
          </a:effectRef>
          <a:fontRef idx="minor">
            <a:schemeClr val="dk1"/>
          </a:fontRef>
        </p:style>
        <p:txBody>
          <a:bodyPr>
            <a:normAutofit/>
          </a:bodyPr>
          <a:lstStyle/>
          <a:p>
            <a:r>
              <a:rPr lang="en-US" dirty="0" smtClean="0">
                <a:solidFill>
                  <a:schemeClr val="accent2"/>
                </a:solidFill>
              </a:rPr>
              <a:t>As of June 2013, the convention has been ratified by 155 states representing 98.7% of the tonnage of the world's merchant fleets.</a:t>
            </a:r>
            <a:r>
              <a:rPr lang="en-US" dirty="0" smtClean="0"/>
              <a:t> </a:t>
            </a:r>
            <a:r>
              <a:rPr lang="en-US" dirty="0" smtClean="0">
                <a:solidFill>
                  <a:schemeClr val="accent2"/>
                </a:solidFill>
              </a:rPr>
              <a:t>They have been amended several times since their first adoption</a:t>
            </a:r>
            <a:r>
              <a:rPr lang="en-US" dirty="0" smtClean="0"/>
              <a:t>. </a:t>
            </a:r>
            <a:endParaRPr lang="hr-HR" dirty="0">
              <a:solidFill>
                <a:schemeClr val="accent2"/>
              </a:solidFill>
            </a:endParaRPr>
          </a:p>
        </p:txBody>
      </p:sp>
    </p:spTree>
  </p:cSld>
  <p:clrMapOvr>
    <a:masterClrMapping/>
  </p:clrMapOvr>
  <p:transition>
    <p:wheel spokes="3"/>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Slikovni rezultat za colregs "/>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ezervirano mjesto sadržaja 2"/>
          <p:cNvSpPr>
            <a:spLocks noGrp="1"/>
          </p:cNvSpPr>
          <p:nvPr>
            <p:ph idx="1"/>
          </p:nvPr>
        </p:nvSpPr>
        <p:spPr>
          <a:xfrm>
            <a:off x="6215074" y="6232539"/>
            <a:ext cx="2928926" cy="625461"/>
          </a:xfrm>
        </p:spPr>
        <p:txBody>
          <a:bodyPr>
            <a:normAutofit fontScale="92500"/>
          </a:bodyPr>
          <a:lstStyle/>
          <a:p>
            <a:pPr>
              <a:buNone/>
            </a:pPr>
            <a:r>
              <a:rPr lang="hr-HR" dirty="0" smtClean="0"/>
              <a:t>Franko Čolak, 2.C</a:t>
            </a:r>
            <a:endParaRPr lang="hr-HR" dirty="0"/>
          </a:p>
        </p:txBody>
      </p:sp>
    </p:spTree>
  </p:cSld>
  <p:clrMapOvr>
    <a:masterClrMapping/>
  </p:clrMapOvr>
  <p:transition>
    <p:pull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likovni rezultat za collision regulations"/>
          <p:cNvPicPr>
            <a:picLocks noChangeAspect="1" noChangeArrowheads="1"/>
          </p:cNvPicPr>
          <p:nvPr/>
        </p:nvPicPr>
        <p:blipFill>
          <a:blip r:embed="rId2"/>
          <a:srcRect/>
          <a:stretch>
            <a:fillRect/>
          </a:stretch>
        </p:blipFill>
        <p:spPr bwMode="auto">
          <a:xfrm>
            <a:off x="0" y="0"/>
            <a:ext cx="9144000" cy="2214554"/>
          </a:xfrm>
          <a:prstGeom prst="rect">
            <a:avLst/>
          </a:prstGeom>
          <a:noFill/>
        </p:spPr>
      </p:pic>
      <p:sp>
        <p:nvSpPr>
          <p:cNvPr id="1028" name="AutoShape 4" descr="Slikovni rezultat za collision regulation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1030" name="AutoShape 6" descr="Slikovni rezultat za collision regulations"/>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1032" name="AutoShape 8" descr="Slikovni rezultat za collision regulations"/>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hr-HR"/>
          </a:p>
        </p:txBody>
      </p:sp>
      <p:pic>
        <p:nvPicPr>
          <p:cNvPr id="1034" name="Picture 10" descr="Povezana slika"/>
          <p:cNvPicPr>
            <a:picLocks noChangeAspect="1" noChangeArrowheads="1"/>
          </p:cNvPicPr>
          <p:nvPr/>
        </p:nvPicPr>
        <p:blipFill>
          <a:blip r:embed="rId3"/>
          <a:srcRect/>
          <a:stretch>
            <a:fillRect/>
          </a:stretch>
        </p:blipFill>
        <p:spPr bwMode="auto">
          <a:xfrm>
            <a:off x="0" y="2214554"/>
            <a:ext cx="9144000" cy="464344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Povezana slika"/>
          <p:cNvPicPr>
            <a:picLocks noChangeAspect="1" noChangeArrowheads="1"/>
          </p:cNvPicPr>
          <p:nvPr/>
        </p:nvPicPr>
        <p:blipFill>
          <a:blip r:embed="rId2"/>
          <a:srcRect/>
          <a:stretch>
            <a:fillRect/>
          </a:stretch>
        </p:blipFill>
        <p:spPr bwMode="auto">
          <a:xfrm>
            <a:off x="0" y="0"/>
            <a:ext cx="4429124" cy="6858000"/>
          </a:xfrm>
          <a:prstGeom prst="rect">
            <a:avLst/>
          </a:prstGeom>
          <a:noFill/>
        </p:spPr>
      </p:pic>
      <p:pic>
        <p:nvPicPr>
          <p:cNvPr id="24580" name="Picture 4" descr="Povezana slika"/>
          <p:cNvPicPr>
            <a:picLocks noChangeAspect="1" noChangeArrowheads="1"/>
          </p:cNvPicPr>
          <p:nvPr/>
        </p:nvPicPr>
        <p:blipFill>
          <a:blip r:embed="rId3"/>
          <a:srcRect/>
          <a:stretch>
            <a:fillRect/>
          </a:stretch>
        </p:blipFill>
        <p:spPr bwMode="auto">
          <a:xfrm>
            <a:off x="4286248" y="0"/>
            <a:ext cx="4857753"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likovni rezultat za COLREGS"/>
          <p:cNvPicPr>
            <a:picLocks noChangeAspect="1" noChangeArrowheads="1"/>
          </p:cNvPicPr>
          <p:nvPr/>
        </p:nvPicPr>
        <p:blipFill>
          <a:blip r:embed="rId2"/>
          <a:srcRect/>
          <a:stretch>
            <a:fillRect/>
          </a:stretch>
        </p:blipFill>
        <p:spPr bwMode="auto">
          <a:xfrm>
            <a:off x="0" y="2071678"/>
            <a:ext cx="9144000" cy="4786322"/>
          </a:xfrm>
          <a:prstGeom prst="rect">
            <a:avLst/>
          </a:prstGeom>
          <a:noFill/>
        </p:spPr>
      </p:pic>
      <p:sp>
        <p:nvSpPr>
          <p:cNvPr id="2" name="Naslov 1"/>
          <p:cNvSpPr>
            <a:spLocks noGrp="1"/>
          </p:cNvSpPr>
          <p:nvPr>
            <p:ph type="title"/>
          </p:nvPr>
        </p:nvSpPr>
        <p:spPr>
          <a:xfrm>
            <a:off x="0" y="0"/>
            <a:ext cx="9144000" cy="500042"/>
          </a:xfrm>
          <a:solidFill>
            <a:srgbClr val="00B0F0"/>
          </a:solidFill>
        </p:spPr>
        <p:txBody>
          <a:bodyPr>
            <a:normAutofit fontScale="90000"/>
          </a:bodyPr>
          <a:lstStyle/>
          <a:p>
            <a:r>
              <a:rPr lang="hr-HR" dirty="0" smtClean="0">
                <a:solidFill>
                  <a:srgbClr val="FFFF00"/>
                </a:solidFill>
              </a:rPr>
              <a:t>PREFACE</a:t>
            </a:r>
            <a:endParaRPr lang="hr-HR" dirty="0">
              <a:solidFill>
                <a:srgbClr val="FFFF00"/>
              </a:solidFill>
            </a:endParaRPr>
          </a:p>
        </p:txBody>
      </p:sp>
      <p:sp>
        <p:nvSpPr>
          <p:cNvPr id="3" name="Rezervirano mjesto sadržaja 2"/>
          <p:cNvSpPr>
            <a:spLocks noGrp="1"/>
          </p:cNvSpPr>
          <p:nvPr>
            <p:ph idx="1"/>
          </p:nvPr>
        </p:nvSpPr>
        <p:spPr>
          <a:xfrm>
            <a:off x="0" y="500042"/>
            <a:ext cx="9144000" cy="1571636"/>
          </a:xfrm>
        </p:spPr>
        <p:style>
          <a:lnRef idx="1">
            <a:schemeClr val="accent5"/>
          </a:lnRef>
          <a:fillRef idx="2">
            <a:schemeClr val="accent5"/>
          </a:fillRef>
          <a:effectRef idx="1">
            <a:schemeClr val="accent5"/>
          </a:effectRef>
          <a:fontRef idx="minor">
            <a:schemeClr val="dk1"/>
          </a:fontRef>
        </p:style>
        <p:txBody>
          <a:bodyPr>
            <a:normAutofit/>
          </a:bodyPr>
          <a:lstStyle/>
          <a:p>
            <a:r>
              <a:rPr lang="en-US" dirty="0" smtClean="0"/>
              <a:t>The International Regulations for Preventing Collisions at Sea 1972(Co</a:t>
            </a:r>
            <a:r>
              <a:rPr lang="hr-HR" dirty="0" smtClean="0"/>
              <a:t>l</a:t>
            </a:r>
            <a:r>
              <a:rPr lang="en-US" dirty="0" err="1" smtClean="0"/>
              <a:t>regs</a:t>
            </a:r>
            <a:r>
              <a:rPr lang="en-US" dirty="0" smtClean="0"/>
              <a:t>) are published by the International Maritime Organization (IMO) </a:t>
            </a:r>
            <a:endParaRPr lang="hr-HR"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Slikovni rezultat za COLREG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ezervirano mjesto sadržaja 2"/>
          <p:cNvSpPr>
            <a:spLocks noGrp="1"/>
          </p:cNvSpPr>
          <p:nvPr>
            <p:ph idx="1"/>
          </p:nvPr>
        </p:nvSpPr>
        <p:spPr>
          <a:xfrm>
            <a:off x="0" y="1"/>
            <a:ext cx="9144000" cy="1500173"/>
          </a:xfrm>
        </p:spPr>
        <p:txBody>
          <a:bodyPr>
            <a:normAutofit lnSpcReduction="10000"/>
          </a:bodyPr>
          <a:lstStyle/>
          <a:p>
            <a:r>
              <a:rPr lang="en-US" dirty="0" smtClean="0"/>
              <a:t>The COLREGs are derived from a multilateral treaty called the </a:t>
            </a:r>
            <a:r>
              <a:rPr lang="hr-HR" dirty="0" smtClean="0"/>
              <a:t>“</a:t>
            </a:r>
            <a:r>
              <a:rPr lang="en-US" dirty="0" smtClean="0"/>
              <a:t>Convention on the International Regulations for Preventing Collisions at Sea</a:t>
            </a:r>
            <a:r>
              <a:rPr lang="hr-HR" dirty="0" smtClean="0"/>
              <a:t>.”</a:t>
            </a:r>
            <a:endParaRPr lang="hr-HR" dirty="0"/>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0"/>
            <a:ext cx="9144000" cy="642918"/>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hr-HR" dirty="0" smtClean="0">
                <a:solidFill>
                  <a:srgbClr val="FF0000"/>
                </a:solidFill>
              </a:rPr>
              <a:t>HISTORY</a:t>
            </a:r>
            <a:endParaRPr lang="hr-HR" dirty="0">
              <a:solidFill>
                <a:srgbClr val="FF0000"/>
              </a:solidFill>
            </a:endParaRPr>
          </a:p>
        </p:txBody>
      </p:sp>
      <p:sp>
        <p:nvSpPr>
          <p:cNvPr id="3" name="Rezervirano mjesto sadržaja 2"/>
          <p:cNvSpPr>
            <a:spLocks noGrp="1"/>
          </p:cNvSpPr>
          <p:nvPr>
            <p:ph idx="1"/>
          </p:nvPr>
        </p:nvSpPr>
        <p:spPr>
          <a:xfrm>
            <a:off x="0" y="642918"/>
            <a:ext cx="9144000" cy="2643206"/>
          </a:xfrm>
        </p:spPr>
        <p:style>
          <a:lnRef idx="1">
            <a:schemeClr val="accent5"/>
          </a:lnRef>
          <a:fillRef idx="2">
            <a:schemeClr val="accent5"/>
          </a:fillRef>
          <a:effectRef idx="1">
            <a:schemeClr val="accent5"/>
          </a:effectRef>
          <a:fontRef idx="minor">
            <a:schemeClr val="dk1"/>
          </a:fontRef>
        </p:style>
        <p:txBody>
          <a:bodyPr>
            <a:normAutofit/>
          </a:bodyPr>
          <a:lstStyle/>
          <a:p>
            <a:r>
              <a:rPr lang="en-US" dirty="0" smtClean="0"/>
              <a:t>Prior to the development of a single set of international rules and practices, there existed separate practices and various conventions and informal procedures in different parts of the world, as advanced by various maritime nations. </a:t>
            </a:r>
            <a:endParaRPr lang="hr-HR" dirty="0"/>
          </a:p>
        </p:txBody>
      </p:sp>
      <p:pic>
        <p:nvPicPr>
          <p:cNvPr id="16386" name="Picture 2" descr="Slikovni rezultat za COLREGS"/>
          <p:cNvPicPr>
            <a:picLocks noChangeAspect="1" noChangeArrowheads="1"/>
          </p:cNvPicPr>
          <p:nvPr/>
        </p:nvPicPr>
        <p:blipFill>
          <a:blip r:embed="rId2"/>
          <a:srcRect/>
          <a:stretch>
            <a:fillRect/>
          </a:stretch>
        </p:blipFill>
        <p:spPr bwMode="auto">
          <a:xfrm>
            <a:off x="0" y="3286124"/>
            <a:ext cx="9144000" cy="3571876"/>
          </a:xfrm>
          <a:prstGeom prst="rect">
            <a:avLst/>
          </a:prstGeom>
          <a:noFill/>
        </p:spPr>
      </p:pic>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0" y="0"/>
            <a:ext cx="9144000" cy="1500174"/>
          </a:xfrm>
        </p:spPr>
        <p:style>
          <a:lnRef idx="0">
            <a:schemeClr val="accent5"/>
          </a:lnRef>
          <a:fillRef idx="3">
            <a:schemeClr val="accent5"/>
          </a:fillRef>
          <a:effectRef idx="3">
            <a:schemeClr val="accent5"/>
          </a:effectRef>
          <a:fontRef idx="minor">
            <a:schemeClr val="lt1"/>
          </a:fontRef>
        </p:style>
        <p:txBody>
          <a:bodyPr>
            <a:normAutofit lnSpcReduction="10000"/>
          </a:bodyPr>
          <a:lstStyle/>
          <a:p>
            <a:r>
              <a:rPr lang="en-US" dirty="0" smtClean="0"/>
              <a:t>As a result, there were inconsistencies and even contradictions that gave rise to unintended collisions.</a:t>
            </a:r>
            <a:endParaRPr lang="hr-HR" dirty="0"/>
          </a:p>
        </p:txBody>
      </p:sp>
      <p:pic>
        <p:nvPicPr>
          <p:cNvPr id="17410" name="Picture 2" descr="Slikovni rezultat za COLREGS"/>
          <p:cNvPicPr>
            <a:picLocks noChangeAspect="1" noChangeArrowheads="1"/>
          </p:cNvPicPr>
          <p:nvPr/>
        </p:nvPicPr>
        <p:blipFill>
          <a:blip r:embed="rId2"/>
          <a:srcRect/>
          <a:stretch>
            <a:fillRect/>
          </a:stretch>
        </p:blipFill>
        <p:spPr bwMode="auto">
          <a:xfrm>
            <a:off x="0" y="1500174"/>
            <a:ext cx="9144000" cy="5357826"/>
          </a:xfrm>
          <a:prstGeom prst="rect">
            <a:avLst/>
          </a:prstGeom>
          <a:noFill/>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0" y="1"/>
            <a:ext cx="9144000" cy="1785925"/>
          </a:xfrm>
          <a:solidFill>
            <a:schemeClr val="accent5">
              <a:lumMod val="60000"/>
              <a:lumOff val="40000"/>
            </a:schemeClr>
          </a:solidFill>
        </p:spPr>
        <p:txBody>
          <a:bodyPr>
            <a:normAutofit fontScale="92500" lnSpcReduction="10000"/>
          </a:bodyPr>
          <a:lstStyle/>
          <a:p>
            <a:r>
              <a:rPr lang="en-US" dirty="0" smtClean="0"/>
              <a:t>Vessels’ navigation lights for operating in darkness as well as navigation marks also were not standardized, giving rise to dangerous confusion and ambiguity between vessels at risk of colliding.</a:t>
            </a:r>
            <a:endParaRPr lang="hr-HR" dirty="0"/>
          </a:p>
        </p:txBody>
      </p:sp>
      <p:sp>
        <p:nvSpPr>
          <p:cNvPr id="18434" name="AutoShape 2" descr="Slikovni rezultat za ship collision at nigh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sp>
        <p:nvSpPr>
          <p:cNvPr id="18436" name="AutoShape 4" descr="Slikovni rezultat za ship collision at nigh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hr-HR"/>
          </a:p>
        </p:txBody>
      </p:sp>
      <p:pic>
        <p:nvPicPr>
          <p:cNvPr id="18438" name="Picture 6" descr="Slikovni rezultat za ship collision at night"/>
          <p:cNvPicPr>
            <a:picLocks noChangeAspect="1" noChangeArrowheads="1"/>
          </p:cNvPicPr>
          <p:nvPr/>
        </p:nvPicPr>
        <p:blipFill>
          <a:blip r:embed="rId2"/>
          <a:srcRect/>
          <a:stretch>
            <a:fillRect/>
          </a:stretch>
        </p:blipFill>
        <p:spPr bwMode="auto">
          <a:xfrm>
            <a:off x="0" y="1785926"/>
            <a:ext cx="9144000" cy="5072074"/>
          </a:xfrm>
          <a:prstGeom prst="rect">
            <a:avLst/>
          </a:prstGeom>
          <a:noFill/>
        </p:spPr>
      </p:pic>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Slikovni rezultat za colregs convention"/>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Rezervirano mjesto sadržaja 2"/>
          <p:cNvSpPr>
            <a:spLocks noGrp="1"/>
          </p:cNvSpPr>
          <p:nvPr>
            <p:ph idx="1"/>
          </p:nvPr>
        </p:nvSpPr>
        <p:spPr>
          <a:xfrm>
            <a:off x="0" y="1"/>
            <a:ext cx="9144000" cy="2428868"/>
          </a:xfrm>
        </p:spPr>
        <p:txBody>
          <a:bodyPr>
            <a:normAutofit lnSpcReduction="10000"/>
          </a:bodyPr>
          <a:lstStyle/>
          <a:p>
            <a:r>
              <a:rPr lang="en-US" dirty="0" smtClean="0"/>
              <a:t>The International Regulations for Preventing Collisions at Sea were adopted as a convention of the International Maritime Organization on 20 October 1972 and entered into force on 15 July 1977. </a:t>
            </a:r>
            <a:endParaRPr lang="hr-HR" dirty="0"/>
          </a:p>
        </p:txBody>
      </p:sp>
    </p:spTree>
  </p:cSld>
  <p:clrMapOvr>
    <a:masterClrMapping/>
  </p:clrMapOvr>
  <p:transition>
    <p:wipe dir="u"/>
  </p:transition>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244</Words>
  <Application>Microsoft Office PowerPoint</Application>
  <PresentationFormat>Prikaz na zaslonu (4:3)</PresentationFormat>
  <Paragraphs>12</Paragraphs>
  <Slides>12</Slides>
  <Notes>0</Notes>
  <HiddenSlides>0</HiddenSlides>
  <MMClips>0</MMClips>
  <ScaleCrop>false</ScaleCrop>
  <HeadingPairs>
    <vt:vector size="4" baseType="variant">
      <vt:variant>
        <vt:lpstr>Tema</vt:lpstr>
      </vt:variant>
      <vt:variant>
        <vt:i4>1</vt:i4>
      </vt:variant>
      <vt:variant>
        <vt:lpstr>Naslovi slajdova</vt:lpstr>
      </vt:variant>
      <vt:variant>
        <vt:i4>12</vt:i4>
      </vt:variant>
    </vt:vector>
  </HeadingPairs>
  <TitlesOfParts>
    <vt:vector size="13" baseType="lpstr">
      <vt:lpstr>Office tema</vt:lpstr>
      <vt:lpstr>COLLISION REGULATION</vt:lpstr>
      <vt:lpstr>Slajd 2</vt:lpstr>
      <vt:lpstr>Slajd 3</vt:lpstr>
      <vt:lpstr>PREFACE</vt:lpstr>
      <vt:lpstr>Slajd 5</vt:lpstr>
      <vt:lpstr>HISTORY</vt:lpstr>
      <vt:lpstr>Slajd 7</vt:lpstr>
      <vt:lpstr>Slajd 8</vt:lpstr>
      <vt:lpstr>Slajd 9</vt:lpstr>
      <vt:lpstr>Slajd 10</vt:lpstr>
      <vt:lpstr>Slajd 11</vt:lpstr>
      <vt:lpstr>Slajd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COLLISION REGULATION</dc:title>
  <dc:creator>Korisnik</dc:creator>
  <cp:lastModifiedBy>Korisnik</cp:lastModifiedBy>
  <cp:revision>6</cp:revision>
  <dcterms:created xsi:type="dcterms:W3CDTF">2018-03-01T11:20:19Z</dcterms:created>
  <dcterms:modified xsi:type="dcterms:W3CDTF">2018-03-08T20:24:58Z</dcterms:modified>
</cp:coreProperties>
</file>