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9T09:03:43.42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9T09:09:42.493"/>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0EEC1-C200-4BDD-883F-5DEC61D94FDA}" type="datetimeFigureOut">
              <a:rPr lang="en-US" smtClean="0"/>
              <a:t>6/9/2021</a:t>
            </a:fld>
            <a:endParaRPr lang="en-US"/>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D0EF4-C595-4574-8FC8-0C182D70CD11}" type="slidenum">
              <a:rPr lang="en-US" smtClean="0"/>
              <a:t>‹#›</a:t>
            </a:fld>
            <a:endParaRPr lang="en-US"/>
          </a:p>
        </p:txBody>
      </p:sp>
    </p:spTree>
    <p:extLst>
      <p:ext uri="{BB962C8B-B14F-4D97-AF65-F5344CB8AC3E}">
        <p14:creationId xmlns:p14="http://schemas.microsoft.com/office/powerpoint/2010/main" val="10708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690D0EF4-C595-4574-8FC8-0C182D70CD11}" type="slidenum">
              <a:rPr lang="en-US" smtClean="0"/>
              <a:t>10</a:t>
            </a:fld>
            <a:endParaRPr lang="en-US"/>
          </a:p>
        </p:txBody>
      </p:sp>
    </p:spTree>
    <p:extLst>
      <p:ext uri="{BB962C8B-B14F-4D97-AF65-F5344CB8AC3E}">
        <p14:creationId xmlns:p14="http://schemas.microsoft.com/office/powerpoint/2010/main" val="165868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6/9/2021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4052042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99907596"/>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7466481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768943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507470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107459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111233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300851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843815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85602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6/9/2021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02118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6/9/2021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89524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ransition spd="med">
    <p:pull/>
  </p:transition>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Cospas-Sarsa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Commsa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3ABB8CF9-A41B-4FB5-A564-C0CF516FA38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6060" r="19511" b="-1"/>
          <a:stretch/>
        </p:blipFill>
        <p:spPr>
          <a:xfrm>
            <a:off x="20" y="10"/>
            <a:ext cx="12188930" cy="6857990"/>
          </a:xfrm>
          <a:prstGeom prst="rect">
            <a:avLst/>
          </a:prstGeom>
        </p:spPr>
      </p:pic>
      <p:sp>
        <p:nvSpPr>
          <p:cNvPr id="2" name="Naslov 1">
            <a:extLst>
              <a:ext uri="{FF2B5EF4-FFF2-40B4-BE49-F238E27FC236}">
                <a16:creationId xmlns:a16="http://schemas.microsoft.com/office/drawing/2014/main" id="{79FC5F10-312B-4419-8DAD-7D882CF2F52A}"/>
              </a:ext>
            </a:extLst>
          </p:cNvPr>
          <p:cNvSpPr>
            <a:spLocks noGrp="1"/>
          </p:cNvSpPr>
          <p:nvPr>
            <p:ph type="ctrTitle"/>
          </p:nvPr>
        </p:nvSpPr>
        <p:spPr>
          <a:xfrm>
            <a:off x="1524000" y="1122363"/>
            <a:ext cx="9144000" cy="3063240"/>
          </a:xfrm>
        </p:spPr>
        <p:txBody>
          <a:bodyPr>
            <a:normAutofit/>
          </a:bodyPr>
          <a:lstStyle/>
          <a:p>
            <a:pPr algn="ctr"/>
            <a:r>
              <a:rPr lang="en-US" dirty="0"/>
              <a:t>GMDSS</a:t>
            </a:r>
          </a:p>
        </p:txBody>
      </p:sp>
      <p:sp>
        <p:nvSpPr>
          <p:cNvPr id="45"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niOkvir 5">
            <a:extLst>
              <a:ext uri="{FF2B5EF4-FFF2-40B4-BE49-F238E27FC236}">
                <a16:creationId xmlns:a16="http://schemas.microsoft.com/office/drawing/2014/main" id="{7F54A110-38C3-4AF2-81DF-FB907D20C78C}"/>
              </a:ext>
            </a:extLst>
          </p:cNvPr>
          <p:cNvSpPr txBox="1"/>
          <p:nvPr/>
        </p:nvSpPr>
        <p:spPr>
          <a:xfrm>
            <a:off x="9227227" y="5550971"/>
            <a:ext cx="240584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Gabrijel </a:t>
            </a:r>
            <a:r>
              <a:rPr lang="en-US" b="1" dirty="0" err="1">
                <a:latin typeface="Times New Roman" panose="02020603050405020304" pitchFamily="18" charset="0"/>
                <a:cs typeface="Times New Roman" panose="02020603050405020304" pitchFamily="18" charset="0"/>
              </a:rPr>
              <a:t>Alvi</a:t>
            </a:r>
            <a:r>
              <a:rPr lang="hr-HR" b="1" dirty="0">
                <a:latin typeface="Times New Roman" panose="02020603050405020304" pitchFamily="18" charset="0"/>
                <a:cs typeface="Times New Roman" panose="02020603050405020304" pitchFamily="18" charset="0"/>
              </a:rPr>
              <a:t>ž 2.c</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867065"/>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descr="Slika na kojoj se prikazuje tekst&#10;&#10;Opis je automatski generiran">
            <a:extLst>
              <a:ext uri="{FF2B5EF4-FFF2-40B4-BE49-F238E27FC236}">
                <a16:creationId xmlns:a16="http://schemas.microsoft.com/office/drawing/2014/main" id="{F78D633E-9BE4-43EA-B4EF-33E9922D96E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 t="7002" r="-3" b="7844"/>
          <a:stretch/>
        </p:blipFill>
        <p:spPr>
          <a:xfrm>
            <a:off x="-1" y="-1"/>
            <a:ext cx="12188952" cy="6279503"/>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560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47A797-D14E-4CBE-97BA-2522AE28F0AA}"/>
              </a:ext>
            </a:extLst>
          </p:cNvPr>
          <p:cNvSpPr>
            <a:spLocks noGrp="1"/>
          </p:cNvSpPr>
          <p:nvPr>
            <p:ph type="title"/>
          </p:nvPr>
        </p:nvSpPr>
        <p:spPr/>
        <p:txBody>
          <a:bodyPr/>
          <a:lstStyle/>
          <a:p>
            <a:r>
              <a:rPr lang="en-US" dirty="0"/>
              <a:t>GMDSS</a:t>
            </a:r>
          </a:p>
        </p:txBody>
      </p:sp>
      <p:sp>
        <p:nvSpPr>
          <p:cNvPr id="3" name="Rezervirano mjesto sadržaja 2">
            <a:extLst>
              <a:ext uri="{FF2B5EF4-FFF2-40B4-BE49-F238E27FC236}">
                <a16:creationId xmlns:a16="http://schemas.microsoft.com/office/drawing/2014/main" id="{D675D1C5-136A-411C-A792-927AD7042B37}"/>
              </a:ext>
            </a:extLst>
          </p:cNvPr>
          <p:cNvSpPr>
            <a:spLocks noGrp="1"/>
          </p:cNvSpPr>
          <p:nvPr>
            <p:ph idx="1"/>
          </p:nvPr>
        </p:nvSpPr>
        <p:spPr/>
        <p:txBody>
          <a:bodyPr>
            <a:normAutofit/>
          </a:bodyPr>
          <a:lstStyle/>
          <a:p>
            <a:endParaRPr lang="en-US" sz="1600" i="0" dirty="0">
              <a:effectLst/>
              <a:latin typeface="Times New Roman" panose="02020603050405020304" pitchFamily="18" charset="0"/>
              <a:cs typeface="Times New Roman" panose="02020603050405020304" pitchFamily="18" charset="0"/>
            </a:endParaRPr>
          </a:p>
          <a:p>
            <a:r>
              <a:rPr lang="en-US" sz="1600" i="0" dirty="0">
                <a:effectLst/>
                <a:latin typeface="Times New Roman" panose="02020603050405020304" pitchFamily="18" charset="0"/>
                <a:cs typeface="Times New Roman" panose="02020603050405020304" pitchFamily="18" charset="0"/>
              </a:rPr>
              <a:t>The Global Maritime Distress and Safety System (GMDSS) is an internationally agreed-upon set of </a:t>
            </a:r>
            <a:r>
              <a:rPr lang="en-US" sz="1600" i="0" u="none" strike="noStrike" dirty="0">
                <a:effectLst/>
                <a:latin typeface="Times New Roman" panose="02020603050405020304" pitchFamily="18" charset="0"/>
                <a:cs typeface="Times New Roman" panose="02020603050405020304" pitchFamily="18" charset="0"/>
              </a:rPr>
              <a:t>safety</a:t>
            </a:r>
            <a:r>
              <a:rPr lang="en-US" sz="1600" i="0" dirty="0">
                <a:effectLst/>
                <a:latin typeface="Times New Roman" panose="02020603050405020304" pitchFamily="18" charset="0"/>
                <a:cs typeface="Times New Roman" panose="02020603050405020304" pitchFamily="18" charset="0"/>
              </a:rPr>
              <a:t> procedures, types of equipment, and communication protocols used to increase safety and make it easier to rescue distressed ships, boats and aircraft.</a:t>
            </a:r>
          </a:p>
          <a:p>
            <a:endParaRPr lang="en-US" sz="1600" i="0" dirty="0">
              <a:effectLst/>
              <a:latin typeface="Times New Roman" panose="02020603050405020304" pitchFamily="18" charset="0"/>
              <a:cs typeface="Times New Roman" panose="02020603050405020304" pitchFamily="18" charset="0"/>
            </a:endParaRPr>
          </a:p>
          <a:p>
            <a:r>
              <a:rPr lang="en-US" sz="1600" i="0" dirty="0">
                <a:effectLst/>
                <a:latin typeface="Times New Roman" panose="02020603050405020304" pitchFamily="18" charset="0"/>
                <a:cs typeface="Times New Roman" panose="02020603050405020304" pitchFamily="18" charset="0"/>
              </a:rPr>
              <a:t>GMDSS consists of several systems, some of which are new, but many of which have been in operation for many years. The system is intended to perform the following functions: alerting (including position determination of the unit in distress), </a:t>
            </a:r>
            <a:r>
              <a:rPr lang="en-US" sz="1600" i="0" u="none" strike="noStrike" dirty="0">
                <a:effectLst/>
                <a:latin typeface="Times New Roman" panose="02020603050405020304" pitchFamily="18" charset="0"/>
                <a:cs typeface="Times New Roman" panose="02020603050405020304" pitchFamily="18" charset="0"/>
              </a:rPr>
              <a:t>search and rescue</a:t>
            </a:r>
            <a:r>
              <a:rPr lang="en-US" sz="1600" i="0" dirty="0">
                <a:effectLst/>
                <a:latin typeface="Times New Roman" panose="02020603050405020304" pitchFamily="18" charset="0"/>
                <a:cs typeface="Times New Roman" panose="02020603050405020304" pitchFamily="18" charset="0"/>
              </a:rPr>
              <a:t> coordination, locating (homing), </a:t>
            </a:r>
            <a:r>
              <a:rPr lang="en-US" sz="1600" i="0" u="none" strike="noStrike" dirty="0">
                <a:effectLst/>
                <a:latin typeface="Times New Roman" panose="02020603050405020304" pitchFamily="18" charset="0"/>
                <a:cs typeface="Times New Roman" panose="02020603050405020304" pitchFamily="18" charset="0"/>
              </a:rPr>
              <a:t>maritime safety information</a:t>
            </a:r>
            <a:r>
              <a:rPr lang="en-US" sz="1600" i="0" dirty="0">
                <a:effectLst/>
                <a:latin typeface="Times New Roman" panose="02020603050405020304" pitchFamily="18" charset="0"/>
                <a:cs typeface="Times New Roman" panose="02020603050405020304" pitchFamily="18" charset="0"/>
              </a:rPr>
              <a:t> broadcasts, general communications, and </a:t>
            </a:r>
            <a:r>
              <a:rPr lang="en-US" sz="1600" i="0" u="none" strike="noStrike" dirty="0">
                <a:effectLst/>
                <a:latin typeface="Times New Roman" panose="02020603050405020304" pitchFamily="18" charset="0"/>
                <a:cs typeface="Times New Roman" panose="02020603050405020304" pitchFamily="18" charset="0"/>
              </a:rPr>
              <a:t>bridge-to-bridge communications</a:t>
            </a:r>
            <a:r>
              <a:rPr lang="en-US" sz="1600" i="0" dirty="0">
                <a:effectLst/>
                <a:latin typeface="Times New Roman" panose="02020603050405020304" pitchFamily="18" charset="0"/>
                <a:cs typeface="Times New Roman" panose="02020603050405020304" pitchFamily="18" charset="0"/>
              </a:rPr>
              <a:t>. </a:t>
            </a:r>
          </a:p>
          <a:p>
            <a:endParaRPr lang="en-US" sz="1600" i="0" dirty="0">
              <a:effectLst/>
              <a:latin typeface="Times New Roman" panose="02020603050405020304" pitchFamily="18" charset="0"/>
              <a:cs typeface="Times New Roman" panose="02020603050405020304" pitchFamily="18" charset="0"/>
            </a:endParaRPr>
          </a:p>
          <a:p>
            <a:r>
              <a:rPr lang="en-US" sz="1600" i="0" dirty="0">
                <a:effectLst/>
                <a:latin typeface="Times New Roman" panose="02020603050405020304" pitchFamily="18" charset="0"/>
                <a:cs typeface="Times New Roman" panose="02020603050405020304" pitchFamily="18" charset="0"/>
              </a:rPr>
              <a:t>Specific radio carriage requirements depend upon the ship's area of operation, rather than its </a:t>
            </a:r>
            <a:r>
              <a:rPr lang="en-US" sz="1600" i="0" u="none" strike="noStrike" dirty="0">
                <a:effectLst/>
                <a:latin typeface="Times New Roman" panose="02020603050405020304" pitchFamily="18" charset="0"/>
                <a:cs typeface="Times New Roman" panose="02020603050405020304" pitchFamily="18" charset="0"/>
              </a:rPr>
              <a:t>tonnage</a:t>
            </a:r>
            <a:r>
              <a:rPr lang="en-US" sz="1600" i="0" dirty="0">
                <a:effectLst/>
                <a:latin typeface="Times New Roman" panose="02020603050405020304" pitchFamily="18" charset="0"/>
                <a:cs typeface="Times New Roman" panose="02020603050405020304" pitchFamily="18" charset="0"/>
              </a:rPr>
              <a:t>. The system also provides redundant means of distress alerting, and emergency sources of power.</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80905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FCB23A"/>
          </a:solidFill>
          <a:ln w="38100" cap="rnd">
            <a:solidFill>
              <a:srgbClr val="FCB2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300D8A1F-FD58-4BDF-82F7-873A85977831}"/>
              </a:ext>
            </a:extLst>
          </p:cNvPr>
          <p:cNvSpPr>
            <a:spLocks noGrp="1"/>
          </p:cNvSpPr>
          <p:nvPr>
            <p:ph idx="1"/>
          </p:nvPr>
        </p:nvSpPr>
        <p:spPr>
          <a:xfrm>
            <a:off x="630936" y="2807208"/>
            <a:ext cx="3429000" cy="3410712"/>
          </a:xfrm>
        </p:spPr>
        <p:txBody>
          <a:bodyPr anchor="t">
            <a:normAutofit/>
          </a:bodyPr>
          <a:lstStyle/>
          <a:p>
            <a:r>
              <a:rPr lang="en-US" sz="1600" dirty="0">
                <a:latin typeface="Times New Roman" panose="02020603050405020304" pitchFamily="18" charset="0"/>
                <a:cs typeface="Times New Roman" panose="02020603050405020304" pitchFamily="18" charset="0"/>
              </a:rPr>
              <a:t>Picture of communication lines in GMDSS system</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Slika 6">
            <a:extLst>
              <a:ext uri="{FF2B5EF4-FFF2-40B4-BE49-F238E27FC236}">
                <a16:creationId xmlns:a16="http://schemas.microsoft.com/office/drawing/2014/main" id="{B304D12D-934B-4421-896B-D6288E422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296" y="960920"/>
            <a:ext cx="6903720" cy="4936159"/>
          </a:xfrm>
          <a:prstGeom prst="rect">
            <a:avLst/>
          </a:prstGeom>
        </p:spPr>
      </p:pic>
    </p:spTree>
    <p:extLst>
      <p:ext uri="{BB962C8B-B14F-4D97-AF65-F5344CB8AC3E}">
        <p14:creationId xmlns:p14="http://schemas.microsoft.com/office/powerpoint/2010/main" val="357786723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66811"/>
          </a:solidFill>
          <a:ln w="38100" cap="rnd">
            <a:solidFill>
              <a:srgbClr val="B6681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403287C7-05E6-4108-8FF5-2D628BDC68CF}"/>
              </a:ext>
            </a:extLst>
          </p:cNvPr>
          <p:cNvSpPr>
            <a:spLocks noGrp="1"/>
          </p:cNvSpPr>
          <p:nvPr>
            <p:ph idx="1"/>
          </p:nvPr>
        </p:nvSpPr>
        <p:spPr>
          <a:xfrm>
            <a:off x="572493" y="2071316"/>
            <a:ext cx="6713552" cy="4119172"/>
          </a:xfrm>
        </p:spPr>
        <p:txBody>
          <a:bodyPr anchor="t">
            <a:normAutofit/>
          </a:bodyPr>
          <a:lstStyle/>
          <a:p>
            <a:endParaRPr lang="en-US" sz="1600" b="0" i="0" dirty="0">
              <a:effectLst/>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b="0" i="0" dirty="0">
                <a:effectLst/>
                <a:latin typeface="Times New Roman" panose="02020603050405020304" pitchFamily="18" charset="0"/>
                <a:cs typeface="Times New Roman" panose="02020603050405020304" pitchFamily="18" charset="0"/>
              </a:rPr>
              <a:t>Recreational vessels do not need to comply with GMDSS radio carriage requirements, but will increasingly use the </a:t>
            </a:r>
            <a:r>
              <a:rPr lang="en-US" sz="1600" b="0" i="0" u="none" strike="noStrike" dirty="0">
                <a:effectLst/>
                <a:latin typeface="Times New Roman" panose="02020603050405020304" pitchFamily="18" charset="0"/>
                <a:cs typeface="Times New Roman" panose="02020603050405020304" pitchFamily="18" charset="0"/>
              </a:rPr>
              <a:t>Digital Selective Calling</a:t>
            </a:r>
            <a:r>
              <a:rPr lang="en-US" sz="1600" b="0" i="0" dirty="0">
                <a:effectLst/>
                <a:latin typeface="Times New Roman" panose="02020603050405020304" pitchFamily="18" charset="0"/>
                <a:cs typeface="Times New Roman" panose="02020603050405020304" pitchFamily="18" charset="0"/>
              </a:rPr>
              <a:t> (DSC) </a:t>
            </a:r>
            <a:r>
              <a:rPr lang="en-US" sz="1600" b="0" i="0" u="none" strike="noStrike" dirty="0">
                <a:effectLst/>
                <a:latin typeface="Times New Roman" panose="02020603050405020304" pitchFamily="18" charset="0"/>
                <a:cs typeface="Times New Roman" panose="02020603050405020304" pitchFamily="18" charset="0"/>
              </a:rPr>
              <a:t>Marine VHF radios</a:t>
            </a:r>
            <a:r>
              <a:rPr lang="en-US" sz="1600" b="0" i="0" dirty="0">
                <a:effectLst/>
                <a:latin typeface="Times New Roman" panose="02020603050405020304" pitchFamily="18" charset="0"/>
                <a:cs typeface="Times New Roman" panose="02020603050405020304" pitchFamily="18" charset="0"/>
              </a:rPr>
              <a:t>. </a:t>
            </a:r>
          </a:p>
          <a:p>
            <a:endParaRPr lang="en-US" sz="1600" b="0" i="0" dirty="0">
              <a:effectLst/>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b="0" i="0" dirty="0">
                <a:effectLst/>
                <a:latin typeface="Times New Roman" panose="02020603050405020304" pitchFamily="18" charset="0"/>
                <a:cs typeface="Times New Roman" panose="02020603050405020304" pitchFamily="18" charset="0"/>
              </a:rPr>
              <a:t>Offshore vessels may elect to equip themselves further. Vessels under 300 </a:t>
            </a:r>
            <a:r>
              <a:rPr lang="en-US" sz="1600" b="0" i="0" u="none" strike="noStrike" dirty="0">
                <a:effectLst/>
                <a:latin typeface="Times New Roman" panose="02020603050405020304" pitchFamily="18" charset="0"/>
                <a:cs typeface="Times New Roman" panose="02020603050405020304" pitchFamily="18" charset="0"/>
              </a:rPr>
              <a:t>gross tonnage</a:t>
            </a:r>
            <a:r>
              <a:rPr lang="en-US" sz="1600" b="0" i="0" dirty="0">
                <a:effectLst/>
                <a:latin typeface="Times New Roman" panose="02020603050405020304" pitchFamily="18" charset="0"/>
                <a:cs typeface="Times New Roman" panose="02020603050405020304" pitchFamily="18" charset="0"/>
              </a:rPr>
              <a:t> (GT) are not subject to GMDSS requirements.</a:t>
            </a:r>
            <a:endParaRPr lang="en-US" sz="1600" dirty="0">
              <a:latin typeface="Times New Roman" panose="02020603050405020304" pitchFamily="18" charset="0"/>
              <a:cs typeface="Times New Roman" panose="02020603050405020304" pitchFamily="18" charset="0"/>
            </a:endParaRPr>
          </a:p>
        </p:txBody>
      </p:sp>
      <p:pic>
        <p:nvPicPr>
          <p:cNvPr id="5" name="Slika 4" descr="Slika na kojoj se prikazuje tekst, na zatvorenom&#10;&#10;Opis je automatski generiran">
            <a:extLst>
              <a:ext uri="{FF2B5EF4-FFF2-40B4-BE49-F238E27FC236}">
                <a16:creationId xmlns:a16="http://schemas.microsoft.com/office/drawing/2014/main" id="{D1F8AFF8-0A25-4ED6-B84D-ED496BF836A7}"/>
              </a:ext>
            </a:extLst>
          </p:cNvPr>
          <p:cNvPicPr>
            <a:picLocks noChangeAspect="1"/>
          </p:cNvPicPr>
          <p:nvPr/>
        </p:nvPicPr>
        <p:blipFill rotWithShape="1">
          <a:blip r:embed="rId2">
            <a:extLst>
              <a:ext uri="{28A0092B-C50C-407E-A947-70E740481C1C}">
                <a14:useLocalDpi xmlns:a14="http://schemas.microsoft.com/office/drawing/2010/main" val="0"/>
              </a:ext>
            </a:extLst>
          </a:blip>
          <a:srcRect l="30597" r="16232" b="2"/>
          <a:stretch/>
        </p:blipFill>
        <p:spPr>
          <a:xfrm>
            <a:off x="7940350" y="2093976"/>
            <a:ext cx="3676371" cy="4096512"/>
          </a:xfrm>
          <a:prstGeom prst="rect">
            <a:avLst/>
          </a:prstGeom>
        </p:spPr>
      </p:pic>
    </p:spTree>
    <p:extLst>
      <p:ext uri="{BB962C8B-B14F-4D97-AF65-F5344CB8AC3E}">
        <p14:creationId xmlns:p14="http://schemas.microsoft.com/office/powerpoint/2010/main" val="50782329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716D0493-3D25-4655-8ECA-DE05FA52341B}"/>
              </a:ext>
            </a:extLst>
          </p:cNvPr>
          <p:cNvSpPr>
            <a:spLocks noGrp="1"/>
          </p:cNvSpPr>
          <p:nvPr>
            <p:ph idx="1"/>
          </p:nvPr>
        </p:nvSpPr>
        <p:spPr>
          <a:xfrm>
            <a:off x="5458993" y="2113038"/>
            <a:ext cx="6503967" cy="4561200"/>
          </a:xfrm>
        </p:spPr>
        <p:txBody>
          <a:bodyPr anchor="t">
            <a:normAutofit fontScale="92500" lnSpcReduction="20000"/>
          </a:bodyPr>
          <a:lstStyle/>
          <a:p>
            <a:pPr>
              <a:lnSpc>
                <a:spcPct val="100000"/>
              </a:lnSpc>
            </a:pPr>
            <a:endParaRPr lang="en-US" sz="1100" b="0" i="0" dirty="0">
              <a:effectLst/>
              <a:latin typeface="Times New Roman" panose="02020603050405020304" pitchFamily="18" charset="0"/>
              <a:cs typeface="Times New Roman" panose="02020603050405020304" pitchFamily="18" charset="0"/>
            </a:endParaRPr>
          </a:p>
          <a:p>
            <a:pPr>
              <a:lnSpc>
                <a:spcPct val="100000"/>
              </a:lnSpc>
            </a:pPr>
            <a:endParaRPr lang="en-US" sz="1600" b="0" i="0" dirty="0">
              <a:effectLst/>
              <a:latin typeface="Times New Roman" panose="02020603050405020304" pitchFamily="18" charset="0"/>
              <a:cs typeface="Times New Roman" panose="02020603050405020304" pitchFamily="18" charset="0"/>
            </a:endParaRPr>
          </a:p>
          <a:p>
            <a:pPr>
              <a:lnSpc>
                <a:spcPct val="100000"/>
              </a:lnSpc>
            </a:pPr>
            <a:r>
              <a:rPr lang="en-US" sz="1700" b="0" i="0" dirty="0">
                <a:effectLst/>
                <a:latin typeface="Times New Roman" panose="02020603050405020304" pitchFamily="18" charset="0"/>
                <a:cs typeface="Times New Roman" panose="02020603050405020304" pitchFamily="18" charset="0"/>
              </a:rPr>
              <a:t>Since the </a:t>
            </a:r>
            <a:r>
              <a:rPr lang="en-US" sz="1700" b="0" i="0" u="none" strike="noStrike" dirty="0">
                <a:effectLst/>
                <a:latin typeface="Times New Roman" panose="02020603050405020304" pitchFamily="18" charset="0"/>
                <a:cs typeface="Times New Roman" panose="02020603050405020304" pitchFamily="18" charset="0"/>
              </a:rPr>
              <a:t>invention of radio</a:t>
            </a:r>
            <a:r>
              <a:rPr lang="en-US" sz="1700" b="0" i="0" dirty="0">
                <a:effectLst/>
                <a:latin typeface="Times New Roman" panose="02020603050405020304" pitchFamily="18" charset="0"/>
                <a:cs typeface="Times New Roman" panose="02020603050405020304" pitchFamily="18" charset="0"/>
              </a:rPr>
              <a:t> at the end of the 19th century, ships at sea have relied on </a:t>
            </a:r>
            <a:r>
              <a:rPr lang="en-US" sz="1700" b="0" i="0" u="none" strike="noStrike" dirty="0">
                <a:effectLst/>
                <a:latin typeface="Times New Roman" panose="02020603050405020304" pitchFamily="18" charset="0"/>
                <a:cs typeface="Times New Roman" panose="02020603050405020304" pitchFamily="18" charset="0"/>
              </a:rPr>
              <a:t>Morse code</a:t>
            </a:r>
            <a:r>
              <a:rPr lang="en-US" sz="1700" b="0" i="0" dirty="0">
                <a:effectLst/>
                <a:latin typeface="Times New Roman" panose="02020603050405020304" pitchFamily="18" charset="0"/>
                <a:cs typeface="Times New Roman" panose="02020603050405020304" pitchFamily="18" charset="0"/>
              </a:rPr>
              <a:t>, invented by </a:t>
            </a:r>
            <a:r>
              <a:rPr lang="en-US" sz="1700" b="0" i="0" u="none" strike="noStrike" dirty="0">
                <a:effectLst/>
                <a:latin typeface="Times New Roman" panose="02020603050405020304" pitchFamily="18" charset="0"/>
                <a:cs typeface="Times New Roman" panose="02020603050405020304" pitchFamily="18" charset="0"/>
              </a:rPr>
              <a:t>Samuel Morse</a:t>
            </a:r>
            <a:r>
              <a:rPr lang="en-US" sz="1700" b="0" i="0" dirty="0">
                <a:effectLst/>
                <a:latin typeface="Times New Roman" panose="02020603050405020304" pitchFamily="18" charset="0"/>
                <a:cs typeface="Times New Roman" panose="02020603050405020304" pitchFamily="18" charset="0"/>
              </a:rPr>
              <a:t> and first used in 1844, for distress and safety telecommunications. </a:t>
            </a:r>
          </a:p>
          <a:p>
            <a:pPr>
              <a:lnSpc>
                <a:spcPct val="100000"/>
              </a:lnSpc>
            </a:pPr>
            <a:r>
              <a:rPr lang="en-US" sz="1700" b="0" i="0" dirty="0">
                <a:effectLst/>
                <a:latin typeface="Times New Roman" panose="02020603050405020304" pitchFamily="18" charset="0"/>
                <a:cs typeface="Times New Roman" panose="02020603050405020304" pitchFamily="18" charset="0"/>
              </a:rPr>
              <a:t>The need for ship and coast radio stations to have and use radiotelegraph equipment, and to listen to a common radio frequency for Morse encoded distress calls, was recognized after the sinking of the liner </a:t>
            </a:r>
            <a:r>
              <a:rPr lang="en-US" sz="1700" b="0" i="0" u="none" strike="noStrike" dirty="0">
                <a:effectLst/>
                <a:latin typeface="Times New Roman" panose="02020603050405020304" pitchFamily="18" charset="0"/>
                <a:cs typeface="Times New Roman" panose="02020603050405020304" pitchFamily="18" charset="0"/>
              </a:rPr>
              <a:t>RMS </a:t>
            </a:r>
            <a:r>
              <a:rPr lang="en-US" sz="1700" b="0" i="1" u="none" strike="noStrike" dirty="0">
                <a:effectLst/>
                <a:latin typeface="Times New Roman" panose="02020603050405020304" pitchFamily="18" charset="0"/>
                <a:cs typeface="Times New Roman" panose="02020603050405020304" pitchFamily="18" charset="0"/>
              </a:rPr>
              <a:t>Titanic</a:t>
            </a:r>
            <a:r>
              <a:rPr lang="en-US" sz="1700" b="0" i="0" dirty="0">
                <a:effectLst/>
                <a:latin typeface="Times New Roman" panose="02020603050405020304" pitchFamily="18" charset="0"/>
                <a:cs typeface="Times New Roman" panose="02020603050405020304" pitchFamily="18" charset="0"/>
              </a:rPr>
              <a:t> in the North Atlantic in 1912. </a:t>
            </a:r>
          </a:p>
          <a:p>
            <a:pPr>
              <a:lnSpc>
                <a:spcPct val="100000"/>
              </a:lnSpc>
            </a:pPr>
            <a:r>
              <a:rPr lang="en-US" sz="1700" b="0" i="0" dirty="0">
                <a:effectLst/>
                <a:latin typeface="Times New Roman" panose="02020603050405020304" pitchFamily="18" charset="0"/>
                <a:cs typeface="Times New Roman" panose="02020603050405020304" pitchFamily="18" charset="0"/>
              </a:rPr>
              <a:t>The </a:t>
            </a:r>
            <a:r>
              <a:rPr lang="en-US" sz="1700" b="0" i="0" u="none" strike="noStrike" dirty="0">
                <a:effectLst/>
                <a:latin typeface="Times New Roman" panose="02020603050405020304" pitchFamily="18" charset="0"/>
                <a:cs typeface="Times New Roman" panose="02020603050405020304" pitchFamily="18" charset="0"/>
              </a:rPr>
              <a:t>U.S. Congress</a:t>
            </a:r>
            <a:r>
              <a:rPr lang="en-US" sz="1700" b="0" i="0" dirty="0">
                <a:effectLst/>
                <a:latin typeface="Times New Roman" panose="02020603050405020304" pitchFamily="18" charset="0"/>
                <a:cs typeface="Times New Roman" panose="02020603050405020304" pitchFamily="18" charset="0"/>
              </a:rPr>
              <a:t> enacted legislation soon after, requiring U.S. ships to use Morse code radiotelegraph equipment for distress calls. The </a:t>
            </a:r>
            <a:r>
              <a:rPr lang="en-US" sz="1700" b="0" i="0" u="none" strike="noStrike" dirty="0">
                <a:effectLst/>
                <a:latin typeface="Times New Roman" panose="02020603050405020304" pitchFamily="18" charset="0"/>
                <a:cs typeface="Times New Roman" panose="02020603050405020304" pitchFamily="18" charset="0"/>
              </a:rPr>
              <a:t>International Telecommunications Union</a:t>
            </a:r>
            <a:r>
              <a:rPr lang="en-US" sz="1700" b="0" i="0" dirty="0">
                <a:effectLst/>
                <a:latin typeface="Times New Roman" panose="02020603050405020304" pitchFamily="18" charset="0"/>
                <a:cs typeface="Times New Roman" panose="02020603050405020304" pitchFamily="18" charset="0"/>
              </a:rPr>
              <a:t> (ITU), now a United Nations agency, followed suit for ships of all nations. </a:t>
            </a:r>
          </a:p>
          <a:p>
            <a:pPr>
              <a:lnSpc>
                <a:spcPct val="100000"/>
              </a:lnSpc>
            </a:pPr>
            <a:r>
              <a:rPr lang="en-US" sz="1700" b="0" i="0" dirty="0">
                <a:effectLst/>
                <a:latin typeface="Times New Roman" panose="02020603050405020304" pitchFamily="18" charset="0"/>
                <a:cs typeface="Times New Roman" panose="02020603050405020304" pitchFamily="18" charset="0"/>
              </a:rPr>
              <a:t>Morse encoded distress calling has saved thousands of lives since its inception almost a century ago, but its use requires skilled radio operators spending many hours listening to the radio distress frequency. Its range on the </a:t>
            </a:r>
            <a:r>
              <a:rPr lang="en-US" sz="1700" b="0" i="0" u="none" strike="noStrike" dirty="0">
                <a:effectLst/>
                <a:latin typeface="Times New Roman" panose="02020603050405020304" pitchFamily="18" charset="0"/>
                <a:cs typeface="Times New Roman" panose="02020603050405020304" pitchFamily="18" charset="0"/>
              </a:rPr>
              <a:t>medium frequency</a:t>
            </a:r>
            <a:r>
              <a:rPr lang="en-US" sz="1700" b="0" i="0" dirty="0">
                <a:effectLst/>
                <a:latin typeface="Times New Roman" panose="02020603050405020304" pitchFamily="18" charset="0"/>
                <a:cs typeface="Times New Roman" panose="02020603050405020304" pitchFamily="18" charset="0"/>
              </a:rPr>
              <a:t> (MF) distress band (</a:t>
            </a:r>
            <a:r>
              <a:rPr lang="en-US" sz="1700" b="0" i="0" u="none" strike="noStrike" dirty="0">
                <a:effectLst/>
                <a:latin typeface="Times New Roman" panose="02020603050405020304" pitchFamily="18" charset="0"/>
                <a:cs typeface="Times New Roman" panose="02020603050405020304" pitchFamily="18" charset="0"/>
              </a:rPr>
              <a:t>500 kHz</a:t>
            </a:r>
            <a:r>
              <a:rPr lang="en-US" sz="1700" b="0" i="0" dirty="0">
                <a:effectLst/>
                <a:latin typeface="Times New Roman" panose="02020603050405020304" pitchFamily="18" charset="0"/>
                <a:cs typeface="Times New Roman" panose="02020603050405020304" pitchFamily="18" charset="0"/>
              </a:rPr>
              <a:t>) is limited, and the amount of traffic Morse signals can carry is also limited.</a:t>
            </a:r>
            <a:endParaRPr lang="en-US" sz="1700" dirty="0">
              <a:latin typeface="Times New Roman" panose="02020603050405020304" pitchFamily="18" charset="0"/>
              <a:cs typeface="Times New Roman" panose="02020603050405020304" pitchFamily="18" charset="0"/>
            </a:endParaRPr>
          </a:p>
          <a:p>
            <a:pPr>
              <a:lnSpc>
                <a:spcPct val="100000"/>
              </a:lnSpc>
            </a:pPr>
            <a:endParaRPr lang="en-US" sz="1100" dirty="0"/>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7" name="Slika 6">
            <a:extLst>
              <a:ext uri="{FF2B5EF4-FFF2-40B4-BE49-F238E27FC236}">
                <a16:creationId xmlns:a16="http://schemas.microsoft.com/office/drawing/2014/main" id="{697CD332-6F8F-4DD5-9E3E-02D748DDC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00" y="688808"/>
            <a:ext cx="4213052" cy="5577840"/>
          </a:xfrm>
          <a:prstGeom prst="rect">
            <a:avLst/>
          </a:prstGeom>
        </p:spPr>
      </p:pic>
    </p:spTree>
    <p:extLst>
      <p:ext uri="{BB962C8B-B14F-4D97-AF65-F5344CB8AC3E}">
        <p14:creationId xmlns:p14="http://schemas.microsoft.com/office/powerpoint/2010/main" val="249888468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DE968A-5094-41AA-82BF-D229BBB89DDF}"/>
              </a:ext>
            </a:extLst>
          </p:cNvPr>
          <p:cNvSpPr>
            <a:spLocks noGrp="1"/>
          </p:cNvSpPr>
          <p:nvPr>
            <p:ph type="title"/>
          </p:nvPr>
        </p:nvSpPr>
        <p:spPr/>
        <p:txBody>
          <a:bodyPr>
            <a:normAutofit fontScale="90000"/>
          </a:bodyPr>
          <a:lstStyle/>
          <a:p>
            <a:br>
              <a:rPr lang="en-US" sz="2800" b="1" i="0" dirty="0">
                <a:solidFill>
                  <a:srgbClr val="000000"/>
                </a:solidFill>
                <a:effectLst/>
              </a:rPr>
            </a:br>
            <a:br>
              <a:rPr lang="en-US" sz="2800" b="1" i="0" dirty="0">
                <a:solidFill>
                  <a:srgbClr val="000000"/>
                </a:solidFill>
                <a:effectLst/>
              </a:rPr>
            </a:br>
            <a:r>
              <a:rPr lang="en-US" sz="2800" b="1" i="0" dirty="0">
                <a:solidFill>
                  <a:srgbClr val="000000"/>
                </a:solidFill>
                <a:effectLst/>
              </a:rPr>
              <a:t>Emergency position-indicating radio beacon (EPIRB)</a:t>
            </a:r>
            <a:br>
              <a:rPr lang="en-US" b="1" i="0" dirty="0">
                <a:solidFill>
                  <a:srgbClr val="000000"/>
                </a:solidFill>
                <a:effectLst/>
                <a:latin typeface="Arial" panose="020B0604020202020204" pitchFamily="34" charset="0"/>
              </a:rPr>
            </a:br>
            <a:endParaRPr lang="en-US" dirty="0"/>
          </a:p>
        </p:txBody>
      </p:sp>
      <p:sp>
        <p:nvSpPr>
          <p:cNvPr id="3" name="Rezervirano mjesto sadržaja 2">
            <a:extLst>
              <a:ext uri="{FF2B5EF4-FFF2-40B4-BE49-F238E27FC236}">
                <a16:creationId xmlns:a16="http://schemas.microsoft.com/office/drawing/2014/main" id="{5678C4A1-F1ED-44C0-A54C-8E0195712F0F}"/>
              </a:ext>
            </a:extLst>
          </p:cNvPr>
          <p:cNvSpPr>
            <a:spLocks noGrp="1"/>
          </p:cNvSpPr>
          <p:nvPr>
            <p:ph idx="1"/>
          </p:nvPr>
        </p:nvSpPr>
        <p:spPr/>
        <p:txBody>
          <a:bodyPr>
            <a:normAutofit/>
          </a:bodyPr>
          <a:lstStyle/>
          <a:p>
            <a:r>
              <a:rPr lang="en-US" sz="1600" strike="noStrike" dirty="0" err="1">
                <a:effectLst/>
                <a:latin typeface="Times New Roman" panose="02020603050405020304" pitchFamily="18" charset="0"/>
                <a:cs typeface="Times New Roman" panose="02020603050405020304" pitchFamily="18" charset="0"/>
                <a:hlinkClick r:id="rId2" tooltip="Digital Selective Calling">
                  <a:extLst>
                    <a:ext uri="{A12FA001-AC4F-418D-AE19-62706E023703}">
                      <ahyp:hlinkClr xmlns:ahyp="http://schemas.microsoft.com/office/drawing/2018/hyperlinkcolor" val="tx"/>
                    </a:ext>
                  </a:extLst>
                </a:hlinkClick>
              </a:rPr>
              <a:t>Cospas-Sarsat</a:t>
            </a:r>
            <a:r>
              <a:rPr lang="en-US" sz="1600" dirty="0">
                <a:effectLst/>
                <a:latin typeface="Times New Roman" panose="02020603050405020304" pitchFamily="18" charset="0"/>
                <a:cs typeface="Times New Roman" panose="02020603050405020304" pitchFamily="18" charset="0"/>
              </a:rPr>
              <a:t> is an international </a:t>
            </a:r>
            <a:r>
              <a:rPr lang="en-US" sz="1600" strike="noStrike" dirty="0">
                <a:effectLst/>
                <a:latin typeface="Times New Roman" panose="02020603050405020304" pitchFamily="18" charset="0"/>
                <a:cs typeface="Times New Roman" panose="02020603050405020304" pitchFamily="18" charset="0"/>
              </a:rPr>
              <a:t>satellite</a:t>
            </a:r>
            <a:r>
              <a:rPr lang="en-US" sz="1600" dirty="0">
                <a:effectLst/>
                <a:latin typeface="Times New Roman" panose="02020603050405020304" pitchFamily="18" charset="0"/>
                <a:cs typeface="Times New Roman" panose="02020603050405020304" pitchFamily="18" charset="0"/>
              </a:rPr>
              <a:t>-based search and rescue system, established by Canada, France, the United States, and Russia. These four countries jointly helped develop the 406 MHz </a:t>
            </a:r>
            <a:r>
              <a:rPr lang="en-US" sz="1600" strike="noStrike" dirty="0">
                <a:effectLst/>
                <a:latin typeface="Times New Roman" panose="02020603050405020304" pitchFamily="18" charset="0"/>
                <a:cs typeface="Times New Roman" panose="02020603050405020304" pitchFamily="18" charset="0"/>
              </a:rPr>
              <a:t>Emergency Position-Indicating Radio Beacon</a:t>
            </a:r>
            <a:r>
              <a:rPr lang="en-US" sz="1600" dirty="0">
                <a:effectLst/>
                <a:latin typeface="Times New Roman" panose="02020603050405020304" pitchFamily="18" charset="0"/>
                <a:cs typeface="Times New Roman" panose="02020603050405020304" pitchFamily="18" charset="0"/>
              </a:rPr>
              <a:t> (EPIRB), an element of the GMDSS designed to operate with </a:t>
            </a:r>
            <a:r>
              <a:rPr lang="en-US" sz="1600" dirty="0" err="1">
                <a:effectLst/>
                <a:latin typeface="Times New Roman" panose="02020603050405020304" pitchFamily="18" charset="0"/>
                <a:cs typeface="Times New Roman" panose="02020603050405020304" pitchFamily="18" charset="0"/>
              </a:rPr>
              <a:t>Cospas-Sarsat</a:t>
            </a:r>
            <a:r>
              <a:rPr lang="en-US" sz="1600" dirty="0">
                <a:effectLst/>
                <a:latin typeface="Times New Roman" panose="02020603050405020304" pitchFamily="18" charset="0"/>
                <a:cs typeface="Times New Roman" panose="02020603050405020304" pitchFamily="18" charset="0"/>
              </a:rPr>
              <a:t> system. These automatic-activating EPIRBs, now required on </a:t>
            </a:r>
            <a:r>
              <a:rPr lang="en-US" sz="1600" strike="noStrike" dirty="0">
                <a:effectLst/>
                <a:latin typeface="Times New Roman" panose="02020603050405020304" pitchFamily="18" charset="0"/>
                <a:cs typeface="Times New Roman" panose="02020603050405020304" pitchFamily="18" charset="0"/>
              </a:rPr>
              <a:t>SOLAS</a:t>
            </a:r>
            <a:r>
              <a:rPr lang="en-US" sz="1600" dirty="0">
                <a:effectLst/>
                <a:latin typeface="Times New Roman" panose="02020603050405020304" pitchFamily="18" charset="0"/>
                <a:cs typeface="Times New Roman" panose="02020603050405020304" pitchFamily="18" charset="0"/>
              </a:rPr>
              <a:t> ships, commercial fishing vessels, and all passenger ships, are designed to transmit to alert rescue coordination centers via the satellite system from anywhere in the world. </a:t>
            </a:r>
          </a:p>
          <a:p>
            <a:r>
              <a:rPr lang="en-US" sz="1600" dirty="0">
                <a:effectLst/>
                <a:latin typeface="Times New Roman" panose="02020603050405020304" pitchFamily="18" charset="0"/>
                <a:cs typeface="Times New Roman" panose="02020603050405020304" pitchFamily="18" charset="0"/>
              </a:rPr>
              <a:t>The original COSPAS/SARSAT system used polar orbiting satellites, but in recent years the system has been expanded to also include 4 geostationary satellites. Newest designs incorporate </a:t>
            </a:r>
            <a:r>
              <a:rPr lang="en-US" sz="1600" strike="noStrike" dirty="0">
                <a:effectLst/>
                <a:latin typeface="Times New Roman" panose="02020603050405020304" pitchFamily="18" charset="0"/>
                <a:cs typeface="Times New Roman" panose="02020603050405020304" pitchFamily="18" charset="0"/>
              </a:rPr>
              <a:t>GPS</a:t>
            </a:r>
            <a:r>
              <a:rPr lang="en-US" sz="1600" dirty="0">
                <a:effectLst/>
                <a:latin typeface="Times New Roman" panose="02020603050405020304" pitchFamily="18" charset="0"/>
                <a:cs typeface="Times New Roman" panose="02020603050405020304" pitchFamily="18" charset="0"/>
              </a:rPr>
              <a:t> receivers to transmit highly accurate positions (within about 20 </a:t>
            </a:r>
            <a:r>
              <a:rPr lang="en-US" sz="1600" dirty="0" err="1">
                <a:effectLst/>
                <a:latin typeface="Times New Roman" panose="02020603050405020304" pitchFamily="18" charset="0"/>
                <a:cs typeface="Times New Roman" panose="02020603050405020304" pitchFamily="18" charset="0"/>
              </a:rPr>
              <a:t>metres</a:t>
            </a:r>
            <a:r>
              <a:rPr lang="en-US" sz="1600" dirty="0">
                <a:effectLst/>
                <a:latin typeface="Times New Roman" panose="02020603050405020304" pitchFamily="18" charset="0"/>
                <a:cs typeface="Times New Roman" panose="02020603050405020304" pitchFamily="18" charset="0"/>
              </a:rPr>
              <a:t>) of the distress position. The original COSPAS/SARSAT satellites could calculate EPIRB position to within about 3 nautical miles (5.6 km) by using Doppler techniques. </a:t>
            </a:r>
          </a:p>
          <a:p>
            <a:r>
              <a:rPr lang="en-US" sz="1600" dirty="0">
                <a:effectLst/>
                <a:latin typeface="Times New Roman" panose="02020603050405020304" pitchFamily="18" charset="0"/>
                <a:cs typeface="Times New Roman" panose="02020603050405020304" pitchFamily="18" charset="0"/>
              </a:rPr>
              <a:t>By the end of 2010, EPIRB manufacturers may be offering AIS (</a:t>
            </a:r>
            <a:r>
              <a:rPr lang="en-US" sz="1600" strike="noStrike" dirty="0">
                <a:effectLst/>
                <a:latin typeface="Times New Roman" panose="02020603050405020304" pitchFamily="18" charset="0"/>
                <a:cs typeface="Times New Roman" panose="02020603050405020304" pitchFamily="18" charset="0"/>
              </a:rPr>
              <a:t>automatic identification system</a:t>
            </a:r>
            <a:r>
              <a:rPr lang="en-US" sz="1600" dirty="0">
                <a:effectLst/>
                <a:latin typeface="Times New Roman" panose="02020603050405020304" pitchFamily="18" charset="0"/>
                <a:cs typeface="Times New Roman" panose="02020603050405020304" pitchFamily="18" charset="0"/>
              </a:rPr>
              <a:t>) enabled beacons. The serviceability of these items is checked monthly and annually, and they have limited battery shelf life, between two and five years using mostly lithium-type batteries. 406 MHz EPIRBs transmit a registration number which is linked to a database of information about the vessel.</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19785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1AC525-7AF3-4A05-8FF8-FA0B84BE0719}"/>
              </a:ext>
            </a:extLst>
          </p:cNvPr>
          <p:cNvSpPr>
            <a:spLocks noGrp="1"/>
          </p:cNvSpPr>
          <p:nvPr>
            <p:ph type="title"/>
          </p:nvPr>
        </p:nvSpPr>
        <p:spPr/>
        <p:txBody>
          <a:bodyPr>
            <a:normAutofit fontScale="90000"/>
          </a:bodyPr>
          <a:lstStyle/>
          <a:p>
            <a:br>
              <a:rPr lang="en-US" sz="3600" b="1" dirty="0">
                <a:solidFill>
                  <a:srgbClr val="000000"/>
                </a:solidFill>
              </a:rPr>
            </a:br>
            <a:br>
              <a:rPr lang="en-US" sz="3600" b="1" dirty="0">
                <a:solidFill>
                  <a:srgbClr val="000000"/>
                </a:solidFill>
              </a:rPr>
            </a:br>
            <a:r>
              <a:rPr lang="en-US" sz="3600" b="1" dirty="0">
                <a:solidFill>
                  <a:srgbClr val="000000"/>
                </a:solidFill>
              </a:rPr>
              <a:t>NAVTEX</a:t>
            </a:r>
            <a:br>
              <a:rPr lang="en-US" b="1" dirty="0">
                <a:solidFill>
                  <a:srgbClr val="000000"/>
                </a:solidFill>
                <a:latin typeface="Arial" panose="020B0604020202020204" pitchFamily="34" charset="0"/>
              </a:rPr>
            </a:br>
            <a:endParaRPr lang="en-US" dirty="0"/>
          </a:p>
        </p:txBody>
      </p:sp>
      <p:sp>
        <p:nvSpPr>
          <p:cNvPr id="3" name="Rezervirano mjesto sadržaja 2">
            <a:extLst>
              <a:ext uri="{FF2B5EF4-FFF2-40B4-BE49-F238E27FC236}">
                <a16:creationId xmlns:a16="http://schemas.microsoft.com/office/drawing/2014/main" id="{57843441-3A50-4833-9C89-1F566BB81F58}"/>
              </a:ext>
            </a:extLst>
          </p:cNvPr>
          <p:cNvSpPr>
            <a:spLocks noGrp="1"/>
          </p:cNvSpPr>
          <p:nvPr>
            <p:ph idx="1"/>
          </p:nvPr>
        </p:nvSpPr>
        <p:spPr/>
        <p:txBody>
          <a:bodyPr>
            <a:normAutofit/>
          </a:bodyPr>
          <a:lstStyle/>
          <a:p>
            <a:pPr algn="l"/>
            <a:r>
              <a:rPr lang="en-US" sz="1600" i="0" u="none" strike="noStrike" dirty="0" err="1">
                <a:effectLst/>
                <a:latin typeface="Times New Roman" panose="02020603050405020304" pitchFamily="18" charset="0"/>
                <a:cs typeface="Times New Roman" panose="02020603050405020304" pitchFamily="18" charset="0"/>
              </a:rPr>
              <a:t>Navtex</a:t>
            </a:r>
            <a:r>
              <a:rPr lang="en-US" sz="1600" i="0" dirty="0">
                <a:effectLst/>
                <a:latin typeface="Times New Roman" panose="02020603050405020304" pitchFamily="18" charset="0"/>
                <a:cs typeface="Times New Roman" panose="02020603050405020304" pitchFamily="18" charset="0"/>
              </a:rPr>
              <a:t> is an international, automated system for instantly distributing maritime safety information (MSI) which includes navigational warnings, weather forecasts and weather warnings, search and rescue notices and similar information to ships. A small, low-cost and self-contained "smart" printing radio receiver is installed on the bridge, or the place from where the ship is navigated, and checks each incoming message to see if it has been received during an earlier transmission, or if it is of a category of no interest to the ship's master. </a:t>
            </a:r>
          </a:p>
          <a:p>
            <a:pPr algn="l"/>
            <a:r>
              <a:rPr lang="en-US" sz="1600" i="0" dirty="0">
                <a:effectLst/>
                <a:latin typeface="Times New Roman" panose="02020603050405020304" pitchFamily="18" charset="0"/>
                <a:cs typeface="Times New Roman" panose="02020603050405020304" pitchFamily="18" charset="0"/>
              </a:rPr>
              <a:t>The frequency of transmission of these messages is 518 kHz in English, while 490 kHz is sometime used to broadcast in a local language. The messages are coded with a header code identified by the using single letters of the alphabet to represent broadcasting stations, type of messages, and followed by two figures indicating the serial number of the message. For example: FA56 where F is the ID of the transmitting station, A indicates the message category </a:t>
            </a:r>
            <a:r>
              <a:rPr lang="en-US" sz="1600" i="1" dirty="0">
                <a:effectLst/>
                <a:latin typeface="Times New Roman" panose="02020603050405020304" pitchFamily="18" charset="0"/>
                <a:cs typeface="Times New Roman" panose="02020603050405020304" pitchFamily="18" charset="0"/>
              </a:rPr>
              <a:t>navigational warning</a:t>
            </a:r>
            <a:r>
              <a:rPr lang="en-US" sz="1600" i="0" dirty="0">
                <a:effectLst/>
                <a:latin typeface="Times New Roman" panose="02020603050405020304" pitchFamily="18" charset="0"/>
                <a:cs typeface="Times New Roman" panose="02020603050405020304" pitchFamily="18" charset="0"/>
              </a:rPr>
              <a:t>, and 56 is the consecutive message number.</a:t>
            </a:r>
          </a:p>
          <a:p>
            <a:endParaRPr lang="en-US" dirty="0"/>
          </a:p>
        </p:txBody>
      </p:sp>
    </p:spTree>
    <p:extLst>
      <p:ext uri="{BB962C8B-B14F-4D97-AF65-F5344CB8AC3E}">
        <p14:creationId xmlns:p14="http://schemas.microsoft.com/office/powerpoint/2010/main" val="113920297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5062E9-20A5-4FAE-981A-F8AE80B9C984}"/>
              </a:ext>
            </a:extLst>
          </p:cNvPr>
          <p:cNvSpPr>
            <a:spLocks noGrp="1"/>
          </p:cNvSpPr>
          <p:nvPr>
            <p:ph type="title"/>
          </p:nvPr>
        </p:nvSpPr>
        <p:spPr/>
        <p:txBody>
          <a:bodyPr>
            <a:normAutofit fontScale="90000"/>
          </a:bodyPr>
          <a:lstStyle/>
          <a:p>
            <a:br>
              <a:rPr lang="en-US" b="1" dirty="0">
                <a:solidFill>
                  <a:srgbClr val="000000"/>
                </a:solidFill>
                <a:latin typeface="Arial" panose="020B0604020202020204" pitchFamily="34" charset="0"/>
              </a:rPr>
            </a:br>
            <a:r>
              <a:rPr lang="en-US" sz="3600" b="1" dirty="0">
                <a:solidFill>
                  <a:srgbClr val="000000"/>
                </a:solidFill>
              </a:rPr>
              <a:t>Satellite</a:t>
            </a:r>
            <a:br>
              <a:rPr lang="en-US" b="1" dirty="0">
                <a:solidFill>
                  <a:srgbClr val="000000"/>
                </a:solidFill>
                <a:latin typeface="Arial" panose="020B0604020202020204" pitchFamily="34" charset="0"/>
              </a:rPr>
            </a:br>
            <a:endParaRPr lang="en-US" dirty="0"/>
          </a:p>
        </p:txBody>
      </p:sp>
      <p:sp>
        <p:nvSpPr>
          <p:cNvPr id="3" name="Rezervirano mjesto sadržaja 2">
            <a:extLst>
              <a:ext uri="{FF2B5EF4-FFF2-40B4-BE49-F238E27FC236}">
                <a16:creationId xmlns:a16="http://schemas.microsoft.com/office/drawing/2014/main" id="{0DCEA249-C51E-41C7-9A73-A81B6CD44159}"/>
              </a:ext>
            </a:extLst>
          </p:cNvPr>
          <p:cNvSpPr>
            <a:spLocks noGrp="1"/>
          </p:cNvSpPr>
          <p:nvPr>
            <p:ph idx="1"/>
          </p:nvPr>
        </p:nvSpPr>
        <p:spPr/>
        <p:txBody>
          <a:bodyPr>
            <a:normAutofit/>
          </a:bodyPr>
          <a:lstStyle/>
          <a:p>
            <a:pPr algn="l"/>
            <a:endParaRPr lang="en-US" sz="1700" b="0" i="0" dirty="0">
              <a:effectLst/>
              <a:latin typeface="Times New Roman" panose="02020603050405020304" pitchFamily="18" charset="0"/>
              <a:cs typeface="Times New Roman" panose="02020603050405020304" pitchFamily="18" charset="0"/>
            </a:endParaRPr>
          </a:p>
          <a:p>
            <a:pPr algn="l"/>
            <a:r>
              <a:rPr lang="en-US" sz="1700" b="0" i="0" dirty="0">
                <a:effectLst/>
                <a:latin typeface="Times New Roman" panose="02020603050405020304" pitchFamily="18" charset="0"/>
                <a:cs typeface="Times New Roman" panose="02020603050405020304" pitchFamily="18" charset="0"/>
              </a:rPr>
              <a:t>After January 2020, there are two certified providers of GMDSS satellite services: </a:t>
            </a:r>
            <a:r>
              <a:rPr lang="en-US" sz="1700" b="0" i="0" u="none" strike="noStrike" dirty="0">
                <a:effectLst/>
                <a:latin typeface="Times New Roman" panose="02020603050405020304" pitchFamily="18" charset="0"/>
                <a:cs typeface="Times New Roman" panose="02020603050405020304" pitchFamily="18" charset="0"/>
              </a:rPr>
              <a:t>INMARSAT</a:t>
            </a:r>
            <a:r>
              <a:rPr lang="en-US" sz="1700" b="0" i="0" dirty="0">
                <a:effectLst/>
                <a:latin typeface="Times New Roman" panose="02020603050405020304" pitchFamily="18" charset="0"/>
                <a:cs typeface="Times New Roman" panose="02020603050405020304" pitchFamily="18" charset="0"/>
              </a:rPr>
              <a:t>, with several of their </a:t>
            </a:r>
            <a:r>
              <a:rPr lang="en-US" sz="1700" b="0" i="0" u="none" strike="noStrike" dirty="0" err="1">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commsats</a:t>
            </a:r>
            <a:r>
              <a:rPr lang="en-US" sz="1700" b="0" i="0" dirty="0">
                <a:effectLst/>
                <a:latin typeface="Times New Roman" panose="02020603050405020304" pitchFamily="18" charset="0"/>
                <a:cs typeface="Times New Roman" panose="02020603050405020304" pitchFamily="18" charset="0"/>
              </a:rPr>
              <a:t> in equatorial </a:t>
            </a:r>
            <a:r>
              <a:rPr lang="en-US" sz="1700" b="0" i="0" u="none" strike="noStrike" dirty="0">
                <a:effectLst/>
                <a:latin typeface="Times New Roman" panose="02020603050405020304" pitchFamily="18" charset="0"/>
                <a:cs typeface="Times New Roman" panose="02020603050405020304" pitchFamily="18" charset="0"/>
              </a:rPr>
              <a:t>geosynchronous orbit</a:t>
            </a:r>
            <a:r>
              <a:rPr lang="en-US" sz="1700" b="0" i="0" dirty="0">
                <a:effectLst/>
                <a:latin typeface="Times New Roman" panose="02020603050405020304" pitchFamily="18" charset="0"/>
                <a:cs typeface="Times New Roman" panose="02020603050405020304" pitchFamily="18" charset="0"/>
              </a:rPr>
              <a:t>, and </a:t>
            </a:r>
            <a:r>
              <a:rPr lang="en-US" sz="1700" b="0" i="0" u="none" strike="noStrike" dirty="0">
                <a:effectLst/>
                <a:latin typeface="Times New Roman" panose="02020603050405020304" pitchFamily="18" charset="0"/>
                <a:cs typeface="Times New Roman" panose="02020603050405020304" pitchFamily="18" charset="0"/>
              </a:rPr>
              <a:t>Iridium Communications</a:t>
            </a:r>
            <a:r>
              <a:rPr lang="en-US" sz="1700" b="0" i="0" dirty="0">
                <a:effectLst/>
                <a:latin typeface="Times New Roman" panose="02020603050405020304" pitchFamily="18" charset="0"/>
                <a:cs typeface="Times New Roman" panose="02020603050405020304" pitchFamily="18" charset="0"/>
              </a:rPr>
              <a:t>, with their </a:t>
            </a:r>
            <a:r>
              <a:rPr lang="en-US" sz="1700" b="0" i="0" u="none" strike="noStrike" dirty="0">
                <a:effectLst/>
                <a:latin typeface="Times New Roman" panose="02020603050405020304" pitchFamily="18" charset="0"/>
                <a:cs typeface="Times New Roman" panose="02020603050405020304" pitchFamily="18" charset="0"/>
              </a:rPr>
              <a:t>66-satellite constellation</a:t>
            </a:r>
            <a:r>
              <a:rPr lang="en-US" sz="1700" b="0" i="0" dirty="0">
                <a:effectLst/>
                <a:latin typeface="Times New Roman" panose="02020603050405020304" pitchFamily="18" charset="0"/>
                <a:cs typeface="Times New Roman" panose="02020603050405020304" pitchFamily="18" charset="0"/>
              </a:rPr>
              <a:t> in </a:t>
            </a:r>
            <a:r>
              <a:rPr lang="en-US" sz="1700" b="0" i="0" u="none" strike="noStrike" dirty="0">
                <a:effectLst/>
                <a:latin typeface="Times New Roman" panose="02020603050405020304" pitchFamily="18" charset="0"/>
                <a:cs typeface="Times New Roman" panose="02020603050405020304" pitchFamily="18" charset="0"/>
              </a:rPr>
              <a:t>low-Earth orbit</a:t>
            </a:r>
            <a:r>
              <a:rPr lang="en-US" sz="1700" b="0" i="0" dirty="0">
                <a:effectLst/>
                <a:latin typeface="Times New Roman" panose="02020603050405020304" pitchFamily="18" charset="0"/>
                <a:cs typeface="Times New Roman" panose="02020603050405020304" pitchFamily="18" charset="0"/>
              </a:rPr>
              <a:t> (LEO) that can cover higher latitudes and operate with lower communications </a:t>
            </a:r>
            <a:r>
              <a:rPr lang="en-US" sz="1700" b="0" i="0" u="none" strike="noStrike" dirty="0">
                <a:effectLst/>
                <a:latin typeface="Times New Roman" panose="02020603050405020304" pitchFamily="18" charset="0"/>
                <a:cs typeface="Times New Roman" panose="02020603050405020304" pitchFamily="18" charset="0"/>
              </a:rPr>
              <a:t>latency</a:t>
            </a:r>
            <a:r>
              <a:rPr lang="en-US" sz="1700" b="0" i="0" dirty="0">
                <a:effectLst/>
                <a:latin typeface="Times New Roman" panose="02020603050405020304" pitchFamily="18" charset="0"/>
                <a:cs typeface="Times New Roman" panose="02020603050405020304" pitchFamily="18" charset="0"/>
              </a:rPr>
              <a:t>. </a:t>
            </a:r>
          </a:p>
          <a:p>
            <a:pPr algn="l"/>
            <a:endParaRPr lang="en-US" sz="1700" dirty="0">
              <a:latin typeface="Times New Roman" panose="02020603050405020304" pitchFamily="18" charset="0"/>
              <a:cs typeface="Times New Roman" panose="02020603050405020304" pitchFamily="18" charset="0"/>
            </a:endParaRPr>
          </a:p>
          <a:p>
            <a:pPr algn="l"/>
            <a:r>
              <a:rPr lang="en-US" sz="1700" b="0" i="0" dirty="0">
                <a:effectLst/>
                <a:latin typeface="Times New Roman" panose="02020603050405020304" pitchFamily="18" charset="0"/>
                <a:cs typeface="Times New Roman" panose="02020603050405020304" pitchFamily="18" charset="0"/>
              </a:rPr>
              <a:t>The certification of Iridium in 2020 ended a monopoly on the provision of the satellite-based portion of maritime distress services that had previously been held by Inmarsat since the system became operational in 1999.</a:t>
            </a:r>
            <a:r>
              <a:rPr lang="en-US" sz="1700" b="0" i="0" u="none" strike="noStrike" dirty="0">
                <a:effectLst/>
                <a:latin typeface="Times New Roman" panose="02020603050405020304" pitchFamily="18" charset="0"/>
                <a:cs typeface="Times New Roman" panose="02020603050405020304" pitchFamily="18" charset="0"/>
              </a:rPr>
              <a:t>Thuraya</a:t>
            </a:r>
            <a:r>
              <a:rPr lang="en-US" sz="1700" b="0" i="0" dirty="0">
                <a:effectLst/>
                <a:latin typeface="Times New Roman" panose="02020603050405020304" pitchFamily="18" charset="0"/>
                <a:cs typeface="Times New Roman" panose="02020603050405020304" pitchFamily="18" charset="0"/>
              </a:rPr>
              <a:t> has indicated that it may be interested in becoming a GMDSS service provider in the future.</a:t>
            </a:r>
          </a:p>
          <a:p>
            <a:endParaRPr lang="en-US" dirty="0"/>
          </a:p>
        </p:txBody>
      </p:sp>
    </p:spTree>
    <p:extLst>
      <p:ext uri="{BB962C8B-B14F-4D97-AF65-F5344CB8AC3E}">
        <p14:creationId xmlns:p14="http://schemas.microsoft.com/office/powerpoint/2010/main" val="61844857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BB0332-4DD1-4CFD-B296-E17B7D95B849}"/>
              </a:ext>
            </a:extLst>
          </p:cNvPr>
          <p:cNvSpPr>
            <a:spLocks noGrp="1"/>
          </p:cNvSpPr>
          <p:nvPr>
            <p:ph type="title"/>
          </p:nvPr>
        </p:nvSpPr>
        <p:spPr/>
        <p:txBody>
          <a:bodyPr>
            <a:normAutofit/>
          </a:bodyPr>
          <a:lstStyle/>
          <a:p>
            <a:br>
              <a:rPr lang="en-US" sz="3200" dirty="0"/>
            </a:br>
            <a:r>
              <a:rPr lang="en-US" sz="3200" dirty="0"/>
              <a:t>Requirements</a:t>
            </a:r>
          </a:p>
        </p:txBody>
      </p:sp>
      <p:sp>
        <p:nvSpPr>
          <p:cNvPr id="3" name="Rezervirano mjesto sadržaja 2">
            <a:extLst>
              <a:ext uri="{FF2B5EF4-FFF2-40B4-BE49-F238E27FC236}">
                <a16:creationId xmlns:a16="http://schemas.microsoft.com/office/drawing/2014/main" id="{A584F34C-EA5C-4349-B34E-6BE00E16CF13}"/>
              </a:ext>
            </a:extLst>
          </p:cNvPr>
          <p:cNvSpPr>
            <a:spLocks noGrp="1"/>
          </p:cNvSpPr>
          <p:nvPr>
            <p:ph idx="1"/>
          </p:nvPr>
        </p:nvSpPr>
        <p:spPr/>
        <p:txBody>
          <a:bodyPr/>
          <a:lstStyle/>
          <a:p>
            <a:pPr marL="0" indent="0" algn="l">
              <a:buNone/>
            </a:pPr>
            <a:r>
              <a:rPr lang="en-US" sz="1800" b="1" i="0" dirty="0">
                <a:effectLst/>
                <a:latin typeface="Times New Roman" panose="02020603050405020304" pitchFamily="18" charset="0"/>
                <a:cs typeface="Times New Roman" panose="02020603050405020304" pitchFamily="18" charset="0"/>
              </a:rPr>
              <a:t>Power supply requirements</a:t>
            </a:r>
          </a:p>
          <a:p>
            <a:pPr algn="l"/>
            <a:r>
              <a:rPr lang="en-US" sz="1800" b="0" i="0" dirty="0">
                <a:effectLst/>
                <a:latin typeface="Times New Roman" panose="02020603050405020304" pitchFamily="18" charset="0"/>
                <a:cs typeface="Times New Roman" panose="02020603050405020304" pitchFamily="18" charset="0"/>
              </a:rPr>
              <a:t>GMDSS equipment is required to be powered from three sources of supply:</a:t>
            </a:r>
          </a:p>
          <a:p>
            <a:pPr algn="l">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ship's normal alternators/generators;</a:t>
            </a:r>
          </a:p>
          <a:p>
            <a:pPr algn="l">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ship's emergency alternator/generator (if fitted); and</a:t>
            </a:r>
          </a:p>
          <a:p>
            <a:pPr algn="l">
              <a:buFont typeface="Arial" panose="020B0604020202020204" pitchFamily="34" charset="0"/>
              <a:buChar char="•"/>
            </a:pPr>
            <a:endParaRPr lang="en-US" sz="1800" b="0" i="0"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a dedicated radio battery supply.</a:t>
            </a:r>
          </a:p>
          <a:p>
            <a:endParaRPr lang="en-US" dirty="0"/>
          </a:p>
        </p:txBody>
      </p:sp>
    </p:spTree>
    <p:extLst>
      <p:ext uri="{BB962C8B-B14F-4D97-AF65-F5344CB8AC3E}">
        <p14:creationId xmlns:p14="http://schemas.microsoft.com/office/powerpoint/2010/main" val="4056506749"/>
      </p:ext>
    </p:extLst>
  </p:cSld>
  <p:clrMapOvr>
    <a:masterClrMapping/>
  </p:clrMapOvr>
  <p:transition spd="med">
    <p:pull/>
  </p:transition>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991</Words>
  <Application>Microsoft Office PowerPoint</Application>
  <PresentationFormat>Široki zaslon</PresentationFormat>
  <Paragraphs>44</Paragraphs>
  <Slides>10</Slides>
  <Notes>1</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10</vt:i4>
      </vt:variant>
    </vt:vector>
  </HeadingPairs>
  <TitlesOfParts>
    <vt:vector size="16" baseType="lpstr">
      <vt:lpstr>Arial</vt:lpstr>
      <vt:lpstr>Calibri</vt:lpstr>
      <vt:lpstr>Modern Love</vt:lpstr>
      <vt:lpstr>The Hand</vt:lpstr>
      <vt:lpstr>Times New Roman</vt:lpstr>
      <vt:lpstr>SketchyVTI</vt:lpstr>
      <vt:lpstr>GMDSS</vt:lpstr>
      <vt:lpstr>GMDSS</vt:lpstr>
      <vt:lpstr>PowerPoint prezentacija</vt:lpstr>
      <vt:lpstr>PowerPoint prezentacija</vt:lpstr>
      <vt:lpstr>PowerPoint prezentacija</vt:lpstr>
      <vt:lpstr>  Emergency position-indicating radio beacon (EPIRB) </vt:lpstr>
      <vt:lpstr>  NAVTEX </vt:lpstr>
      <vt:lpstr> Satellite </vt:lpstr>
      <vt:lpstr> Requirements</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GMDSS</dc:title>
  <dc:creator>Gabrijel Alviž</dc:creator>
  <cp:lastModifiedBy>Gabrijel Alviž</cp:lastModifiedBy>
  <cp:revision>4</cp:revision>
  <dcterms:created xsi:type="dcterms:W3CDTF">2021-06-09T08:53:47Z</dcterms:created>
  <dcterms:modified xsi:type="dcterms:W3CDTF">2021-06-09T09:22:29Z</dcterms:modified>
</cp:coreProperties>
</file>