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8232-67F4-4CB8-9F1F-B65BDD36FB3F}" type="datetimeFigureOut">
              <a:rPr lang="hr-HR" smtClean="0"/>
              <a:pPr/>
              <a:t>11.5.2018.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792378B-9B7D-4F3E-A601-24482A31537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8232-67F4-4CB8-9F1F-B65BDD36FB3F}" type="datetimeFigureOut">
              <a:rPr lang="hr-HR" smtClean="0"/>
              <a:pPr/>
              <a:t>11.5.2018.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2378B-9B7D-4F3E-A601-24482A31537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8232-67F4-4CB8-9F1F-B65BDD36FB3F}" type="datetimeFigureOut">
              <a:rPr lang="hr-HR" smtClean="0"/>
              <a:pPr/>
              <a:t>11.5.2018.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2378B-9B7D-4F3E-A601-24482A31537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8232-67F4-4CB8-9F1F-B65BDD36FB3F}" type="datetimeFigureOut">
              <a:rPr lang="hr-HR" smtClean="0"/>
              <a:pPr/>
              <a:t>11.5.2018.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2378B-9B7D-4F3E-A601-24482A31537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8232-67F4-4CB8-9F1F-B65BDD36FB3F}" type="datetimeFigureOut">
              <a:rPr lang="hr-HR" smtClean="0"/>
              <a:pPr/>
              <a:t>11.5.2018.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792378B-9B7D-4F3E-A601-24482A31537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8232-67F4-4CB8-9F1F-B65BDD36FB3F}" type="datetimeFigureOut">
              <a:rPr lang="hr-HR" smtClean="0"/>
              <a:pPr/>
              <a:t>11.5.2018.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2378B-9B7D-4F3E-A601-24482A31537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8232-67F4-4CB8-9F1F-B65BDD36FB3F}" type="datetimeFigureOut">
              <a:rPr lang="hr-HR" smtClean="0"/>
              <a:pPr/>
              <a:t>11.5.2018.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2378B-9B7D-4F3E-A601-24482A31537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8232-67F4-4CB8-9F1F-B65BDD36FB3F}" type="datetimeFigureOut">
              <a:rPr lang="hr-HR" smtClean="0"/>
              <a:pPr/>
              <a:t>11.5.2018.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2378B-9B7D-4F3E-A601-24482A31537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8232-67F4-4CB8-9F1F-B65BDD36FB3F}" type="datetimeFigureOut">
              <a:rPr lang="hr-HR" smtClean="0"/>
              <a:pPr/>
              <a:t>11.5.2018.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2378B-9B7D-4F3E-A601-24482A31537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8232-67F4-4CB8-9F1F-B65BDD36FB3F}" type="datetimeFigureOut">
              <a:rPr lang="hr-HR" smtClean="0"/>
              <a:pPr/>
              <a:t>11.5.2018.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2378B-9B7D-4F3E-A601-24482A31537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8232-67F4-4CB8-9F1F-B65BDD36FB3F}" type="datetimeFigureOut">
              <a:rPr lang="hr-HR" smtClean="0"/>
              <a:pPr/>
              <a:t>11.5.2018.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792378B-9B7D-4F3E-A601-24482A31537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8ED8232-67F4-4CB8-9F1F-B65BDD36FB3F}" type="datetimeFigureOut">
              <a:rPr lang="hr-HR" smtClean="0"/>
              <a:pPr/>
              <a:t>11.5.2018.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792378B-9B7D-4F3E-A601-24482A31537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76056" y="3933056"/>
            <a:ext cx="3808512" cy="1600200"/>
          </a:xfrm>
        </p:spPr>
        <p:txBody>
          <a:bodyPr/>
          <a:lstStyle/>
          <a:p>
            <a:pPr algn="l"/>
            <a:r>
              <a:rPr lang="hr-HR" dirty="0" smtClean="0"/>
              <a:t>Made: Nikolina Čančar</a:t>
            </a:r>
          </a:p>
          <a:p>
            <a:pPr algn="l"/>
            <a:r>
              <a:rPr lang="hr-HR" dirty="0" smtClean="0"/>
              <a:t>Mentor: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Fire fighting</a:t>
            </a:r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35696" y="2204864"/>
            <a:ext cx="4536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dirty="0" smtClean="0">
                <a:solidFill>
                  <a:srgbClr val="0070C0"/>
                </a:solidFill>
              </a:rPr>
              <a:t>THE END</a:t>
            </a:r>
            <a:endParaRPr lang="hr-HR" sz="6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332656"/>
            <a:ext cx="7772400" cy="4572000"/>
          </a:xfrm>
        </p:spPr>
        <p:txBody>
          <a:bodyPr/>
          <a:lstStyle/>
          <a:p>
            <a:r>
              <a:rPr lang="en-US" dirty="0" smtClean="0"/>
              <a:t>A fire on a ship is one of the most dangerous </a:t>
            </a:r>
            <a:r>
              <a:rPr lang="hr-HR" dirty="0" smtClean="0"/>
              <a:t>ac</a:t>
            </a:r>
            <a:r>
              <a:rPr lang="en-US" dirty="0" err="1" smtClean="0"/>
              <a:t>cidents</a:t>
            </a:r>
            <a:r>
              <a:rPr lang="en-US" dirty="0" smtClean="0"/>
              <a:t> which can happen on board. </a:t>
            </a:r>
            <a:endParaRPr lang="hr-HR" dirty="0" smtClean="0"/>
          </a:p>
          <a:p>
            <a:r>
              <a:rPr lang="en-US" dirty="0" smtClean="0"/>
              <a:t>If the fire is detected in good time, the crew can prevent larger damages by taking immediate measures</a:t>
            </a:r>
            <a:r>
              <a:rPr lang="hr-HR" dirty="0" smtClean="0"/>
              <a:t>.</a:t>
            </a:r>
          </a:p>
          <a:p>
            <a:r>
              <a:rPr lang="en-US" dirty="0" smtClean="0"/>
              <a:t>If the fire has already spread, professional aid is absolutely needed, which can be rendered via helicopter or by ship.</a:t>
            </a:r>
            <a:endParaRPr lang="hr-HR" dirty="0" smtClean="0"/>
          </a:p>
          <a:p>
            <a:endParaRPr lang="hr-HR" dirty="0"/>
          </a:p>
        </p:txBody>
      </p:sp>
      <p:pic>
        <p:nvPicPr>
          <p:cNvPr id="1026" name="Picture 2" descr="Image result for fire triang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140968"/>
            <a:ext cx="3096345" cy="25668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hr-HR" sz="3600" dirty="0" smtClean="0">
                <a:solidFill>
                  <a:schemeClr val="tx1"/>
                </a:solidFill>
              </a:rPr>
              <a:t>Classes of fire </a:t>
            </a:r>
            <a:endParaRPr lang="hr-HR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defTabSz="865188" eaLnBrk="0" hangingPunct="0"/>
            <a:r>
              <a:rPr lang="en-US" sz="2800" b="1" u="sng" dirty="0" smtClean="0"/>
              <a:t>Class A</a:t>
            </a:r>
            <a:r>
              <a:rPr lang="hr-HR" sz="2800" b="1" u="sng" dirty="0" smtClean="0"/>
              <a:t>:</a:t>
            </a:r>
            <a:r>
              <a:rPr lang="en-US" sz="2800" dirty="0" smtClean="0">
                <a:latin typeface="Times New Roman" pitchFamily="18" charset="0"/>
              </a:rPr>
              <a:t>Ordinary combustibles or fibrous material, such as wood, paper, cloth, rubber, and some plastics</a:t>
            </a:r>
            <a:r>
              <a:rPr lang="hr-HR" sz="2800" dirty="0" smtClean="0">
                <a:latin typeface="Times New Roman" pitchFamily="18" charset="0"/>
              </a:rPr>
              <a:t>.</a:t>
            </a:r>
          </a:p>
          <a:p>
            <a:pPr defTabSz="865188" eaLnBrk="0" hangingPunct="0"/>
            <a:endParaRPr lang="hr-HR" sz="2800" dirty="0" smtClean="0">
              <a:latin typeface="Times New Roman" pitchFamily="18" charset="0"/>
            </a:endParaRPr>
          </a:p>
          <a:p>
            <a:pPr defTabSz="865188" eaLnBrk="0" hangingPunct="0"/>
            <a:endParaRPr lang="hr-HR" sz="2800" dirty="0" smtClean="0">
              <a:latin typeface="Times New Roman" pitchFamily="18" charset="0"/>
            </a:endParaRPr>
          </a:p>
          <a:p>
            <a:pPr defTabSz="865188" eaLnBrk="0" hangingPunct="0">
              <a:lnSpc>
                <a:spcPct val="90000"/>
              </a:lnSpc>
            </a:pPr>
            <a:r>
              <a:rPr lang="hr-HR" sz="2800" b="1" u="sng" dirty="0" smtClean="0">
                <a:latin typeface="Perpetua" pitchFamily="18" charset="0"/>
              </a:rPr>
              <a:t>Class B:</a:t>
            </a:r>
            <a:r>
              <a:rPr lang="en-US" sz="2800" dirty="0" smtClean="0">
                <a:latin typeface="Times New Roman" pitchFamily="18" charset="0"/>
              </a:rPr>
              <a:t>Flammable or combustible liquids such as gasoline, kerosene, paint, paint thinners and propane.</a:t>
            </a:r>
          </a:p>
          <a:p>
            <a:pPr defTabSz="865188" eaLnBrk="0" hangingPunct="0"/>
            <a:endParaRPr lang="hr-HR" dirty="0"/>
          </a:p>
        </p:txBody>
      </p:sp>
      <p:pic>
        <p:nvPicPr>
          <p:cNvPr id="4" name="Picture 5" descr="classa"/>
          <p:cNvPicPr>
            <a:picLocks noChangeAspect="1" noChangeArrowheads="1"/>
          </p:cNvPicPr>
          <p:nvPr/>
        </p:nvPicPr>
        <p:blipFill>
          <a:blip r:embed="rId2" cstate="print"/>
          <a:srcRect l="4353" t="3734" r="9796" b="11200"/>
          <a:stretch>
            <a:fillRect/>
          </a:stretch>
        </p:blipFill>
        <p:spPr bwMode="auto">
          <a:xfrm>
            <a:off x="2483768" y="2348880"/>
            <a:ext cx="1166812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classb"/>
          <p:cNvPicPr>
            <a:picLocks noChangeAspect="1" noChangeArrowheads="1"/>
          </p:cNvPicPr>
          <p:nvPr/>
        </p:nvPicPr>
        <p:blipFill>
          <a:blip r:embed="rId3" cstate="print"/>
          <a:srcRect l="3810" t="4266" r="12517" b="13333"/>
          <a:stretch>
            <a:fillRect/>
          </a:stretch>
        </p:blipFill>
        <p:spPr bwMode="auto">
          <a:xfrm>
            <a:off x="2627784" y="4797152"/>
            <a:ext cx="1166812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260648"/>
            <a:ext cx="7772400" cy="6192688"/>
          </a:xfrm>
        </p:spPr>
        <p:txBody>
          <a:bodyPr>
            <a:normAutofit/>
          </a:bodyPr>
          <a:lstStyle/>
          <a:p>
            <a:pPr defTabSz="865188" eaLnBrk="0" hangingPunct="0"/>
            <a:r>
              <a:rPr lang="en-US" sz="2800" b="1" u="sng" dirty="0" smtClean="0"/>
              <a:t>Class C</a:t>
            </a:r>
            <a:r>
              <a:rPr lang="hr-HR" sz="2800" b="1" u="sng" dirty="0" smtClean="0"/>
              <a:t>: </a:t>
            </a:r>
            <a:r>
              <a:rPr lang="en-US" sz="2800" dirty="0" smtClean="0">
                <a:latin typeface="Times New Roman" pitchFamily="18" charset="0"/>
              </a:rPr>
              <a:t>Energized electrical equipment, such as appliances, switches, panel boxes and power tools.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pPr defTabSz="865188" eaLnBrk="0" hangingPunct="0"/>
            <a:r>
              <a:rPr lang="en-US" sz="2800" b="1" u="sng" dirty="0" smtClean="0"/>
              <a:t>Class D</a:t>
            </a:r>
            <a:r>
              <a:rPr lang="hr-HR" sz="2800" b="1" u="sng" dirty="0" smtClean="0"/>
              <a:t>: </a:t>
            </a:r>
            <a:r>
              <a:rPr lang="en-US" sz="2800" dirty="0" smtClean="0">
                <a:latin typeface="Times New Roman" pitchFamily="18" charset="0"/>
              </a:rPr>
              <a:t>Certain combustible metals, such as magnesium, titanium, potassium, and sodium. </a:t>
            </a:r>
            <a:endParaRPr lang="hr-HR" sz="2800" dirty="0" smtClean="0">
              <a:latin typeface="Times New Roman" pitchFamily="18" charset="0"/>
            </a:endParaRPr>
          </a:p>
          <a:p>
            <a:pPr defTabSz="865188" eaLnBrk="0" hangingPunct="0"/>
            <a:endParaRPr lang="hr-HR" sz="2800" dirty="0" smtClean="0">
              <a:latin typeface="Times New Roman" pitchFamily="18" charset="0"/>
            </a:endParaRPr>
          </a:p>
          <a:p>
            <a:pPr defTabSz="865188" eaLnBrk="0" hangingPunct="0"/>
            <a:endParaRPr lang="hr-HR" sz="2800" dirty="0" smtClean="0">
              <a:latin typeface="Times New Roman" pitchFamily="18" charset="0"/>
            </a:endParaRPr>
          </a:p>
          <a:p>
            <a:pPr defTabSz="865188" eaLnBrk="0" hangingPunct="0"/>
            <a:endParaRPr lang="hr-HR" sz="2800" dirty="0" smtClean="0">
              <a:latin typeface="Times New Roman" pitchFamily="18" charset="0"/>
            </a:endParaRPr>
          </a:p>
          <a:p>
            <a:r>
              <a:rPr lang="en-US" sz="2800" b="1" u="sng" dirty="0" smtClean="0"/>
              <a:t>Class K</a:t>
            </a:r>
            <a:r>
              <a:rPr lang="hr-HR" sz="2800" b="1" u="sng" dirty="0" smtClean="0"/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Cooking oils, trans-fats, or fats </a:t>
            </a:r>
            <a:endParaRPr lang="en-US" sz="2800" dirty="0" smtClean="0">
              <a:latin typeface="Times New Roman" pitchFamily="18" charset="0"/>
            </a:endParaRPr>
          </a:p>
          <a:p>
            <a:endParaRPr lang="hr-HR" dirty="0"/>
          </a:p>
        </p:txBody>
      </p:sp>
      <p:pic>
        <p:nvPicPr>
          <p:cNvPr id="4" name="Picture 7" descr="classc"/>
          <p:cNvPicPr>
            <a:picLocks noChangeAspect="1" noChangeArrowheads="1"/>
          </p:cNvPicPr>
          <p:nvPr/>
        </p:nvPicPr>
        <p:blipFill>
          <a:blip r:embed="rId2" cstate="print"/>
          <a:srcRect l="3679" t="3935" r="10257" b="11475"/>
          <a:stretch>
            <a:fillRect/>
          </a:stretch>
        </p:blipFill>
        <p:spPr bwMode="auto">
          <a:xfrm>
            <a:off x="971600" y="1196752"/>
            <a:ext cx="116681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classd"/>
          <p:cNvPicPr>
            <a:picLocks noChangeAspect="1" noChangeArrowheads="1"/>
          </p:cNvPicPr>
          <p:nvPr/>
        </p:nvPicPr>
        <p:blipFill>
          <a:blip r:embed="rId3" cstate="print"/>
          <a:srcRect l="3810" t="3734" r="14694" b="15466"/>
          <a:stretch>
            <a:fillRect/>
          </a:stretch>
        </p:blipFill>
        <p:spPr bwMode="auto">
          <a:xfrm>
            <a:off x="1043608" y="3645024"/>
            <a:ext cx="1166812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124744"/>
            <a:ext cx="5112568" cy="454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Fire Fighting Equipment</a:t>
            </a:r>
            <a:br>
              <a:rPr lang="en-US" dirty="0" smtClean="0">
                <a:solidFill>
                  <a:schemeClr val="tx1"/>
                </a:solidFill>
                <a:latin typeface="+mn-lt"/>
              </a:rPr>
            </a:br>
            <a:endParaRPr lang="hr-HR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96752"/>
            <a:ext cx="2652624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268760"/>
            <a:ext cx="340995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1560" y="620688"/>
            <a:ext cx="7772400" cy="4572000"/>
          </a:xfrm>
        </p:spPr>
        <p:txBody>
          <a:bodyPr/>
          <a:lstStyle/>
          <a:p>
            <a:r>
              <a:rPr lang="hr-HR" dirty="0" smtClean="0"/>
              <a:t>For fire fighting drills and equipment  is rensposible The First Officer</a:t>
            </a:r>
            <a:endParaRPr lang="hr-HR" dirty="0"/>
          </a:p>
        </p:txBody>
      </p:sp>
      <p:pic>
        <p:nvPicPr>
          <p:cNvPr id="7" name="Picture 2" descr="Image result for fire fighting onboard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628800"/>
            <a:ext cx="3686944" cy="4918719"/>
          </a:xfrm>
          <a:prstGeom prst="rect">
            <a:avLst/>
          </a:prstGeom>
          <a:noFill/>
        </p:spPr>
      </p:pic>
      <p:pic>
        <p:nvPicPr>
          <p:cNvPr id="2054" name="Picture 6" descr="Image result for fire fighting onboard wa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628800"/>
            <a:ext cx="4200261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yamatoprotec.co.jp/english/products/fss001/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628800"/>
            <a:ext cx="4366935" cy="3384376"/>
          </a:xfrm>
          <a:prstGeom prst="rect">
            <a:avLst/>
          </a:prstGeom>
          <a:noFill/>
        </p:spPr>
      </p:pic>
      <p:pic>
        <p:nvPicPr>
          <p:cNvPr id="3" name="Picture 4" descr="Image result for fire fighting onboard dry pow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700808"/>
            <a:ext cx="4224469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http://cfpa-e.eu/wp-content/uploads/2015/04/esvagt-1024x6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3237" y="0"/>
            <a:ext cx="1029705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178</Words>
  <Application>Microsoft Office PowerPoint</Application>
  <PresentationFormat>On-screen Show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Fire fighting</vt:lpstr>
      <vt:lpstr>Slide 2</vt:lpstr>
      <vt:lpstr>Classes of fire </vt:lpstr>
      <vt:lpstr>Slide 4</vt:lpstr>
      <vt:lpstr>Slide 5</vt:lpstr>
      <vt:lpstr>Fire Fighting Equipment 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 fighting</dc:title>
  <dc:creator>admin</dc:creator>
  <cp:lastModifiedBy>admin</cp:lastModifiedBy>
  <cp:revision>2</cp:revision>
  <dcterms:modified xsi:type="dcterms:W3CDTF">2018-05-11T05:35:12Z</dcterms:modified>
</cp:coreProperties>
</file>