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Uredite stil naslova matrice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Uredite stil podnaslova matrice</a:t>
            </a:r>
            <a:endParaRPr kumimoji="0" lang="en-US"/>
          </a:p>
        </p:txBody>
      </p:sp>
      <p:sp>
        <p:nvSpPr>
          <p:cNvPr id="30" name="Date Placeholder 29"/>
          <p:cNvSpPr>
            <a:spLocks noGrp="1"/>
          </p:cNvSpPr>
          <p:nvPr>
            <p:ph type="dt" sz="half" idx="10"/>
          </p:nvPr>
        </p:nvSpPr>
        <p:spPr/>
        <p:txBody>
          <a:bodyPr/>
          <a:lstStyle/>
          <a:p>
            <a:fld id="{BD1EA94C-E259-462A-8EE7-DDA2F003A7EC}" type="datetimeFigureOut">
              <a:rPr lang="hr-HR" smtClean="0"/>
              <a:t>1.6.2018.</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2D688FB7-A11B-47A5-AAAA-4601590F0990}"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r-HR" smtClean="0"/>
              <a:t>Uredite stil naslova matrice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Date Placeholder 3"/>
          <p:cNvSpPr>
            <a:spLocks noGrp="1"/>
          </p:cNvSpPr>
          <p:nvPr>
            <p:ph type="dt" sz="half" idx="10"/>
          </p:nvPr>
        </p:nvSpPr>
        <p:spPr/>
        <p:txBody>
          <a:bodyPr/>
          <a:lstStyle/>
          <a:p>
            <a:fld id="{BD1EA94C-E259-462A-8EE7-DDA2F003A7EC}" type="datetimeFigureOut">
              <a:rPr lang="hr-HR" smtClean="0"/>
              <a:t>1.6.2018.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r-HR" smtClean="0"/>
              <a:t>Uredite stil naslova matrice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Date Placeholder 3"/>
          <p:cNvSpPr>
            <a:spLocks noGrp="1"/>
          </p:cNvSpPr>
          <p:nvPr>
            <p:ph type="dt" sz="half" idx="10"/>
          </p:nvPr>
        </p:nvSpPr>
        <p:spPr/>
        <p:txBody>
          <a:bodyPr/>
          <a:lstStyle/>
          <a:p>
            <a:fld id="{BD1EA94C-E259-462A-8EE7-DDA2F003A7EC}" type="datetimeFigureOut">
              <a:rPr lang="hr-HR" smtClean="0"/>
              <a:t>1.6.2018.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r-HR" smtClean="0"/>
              <a:t>Uredite stil naslova matrice</a:t>
            </a:r>
            <a:endParaRPr kumimoji="0" lang="en-US"/>
          </a:p>
        </p:txBody>
      </p:sp>
      <p:sp>
        <p:nvSpPr>
          <p:cNvPr id="3" name="Content Placeholder 2"/>
          <p:cNvSpPr>
            <a:spLocks noGrp="1"/>
          </p:cNvSpPr>
          <p:nvPr>
            <p:ph idx="1"/>
          </p:nvPr>
        </p:nvSpPr>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Date Placeholder 3"/>
          <p:cNvSpPr>
            <a:spLocks noGrp="1"/>
          </p:cNvSpPr>
          <p:nvPr>
            <p:ph type="dt" sz="half" idx="10"/>
          </p:nvPr>
        </p:nvSpPr>
        <p:spPr/>
        <p:txBody>
          <a:bodyPr/>
          <a:lstStyle/>
          <a:p>
            <a:fld id="{BD1EA94C-E259-462A-8EE7-DDA2F003A7EC}" type="datetimeFigureOut">
              <a:rPr lang="hr-HR" smtClean="0"/>
              <a:t>1.6.2018.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Uredite stil naslova matrice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Uredite stilove teksta matrice</a:t>
            </a:r>
          </a:p>
        </p:txBody>
      </p:sp>
      <p:sp>
        <p:nvSpPr>
          <p:cNvPr id="4" name="Date Placeholder 3"/>
          <p:cNvSpPr>
            <a:spLocks noGrp="1"/>
          </p:cNvSpPr>
          <p:nvPr>
            <p:ph type="dt" sz="half" idx="10"/>
          </p:nvPr>
        </p:nvSpPr>
        <p:spPr/>
        <p:txBody>
          <a:bodyPr/>
          <a:lstStyle/>
          <a:p>
            <a:fld id="{BD1EA94C-E259-462A-8EE7-DDA2F003A7EC}" type="datetimeFigureOut">
              <a:rPr lang="hr-HR" smtClean="0"/>
              <a:t>1.6.2018.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D688FB7-A11B-47A5-AAAA-4601590F0990}"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r-HR" smtClean="0"/>
              <a:t>Uredite stil naslova matrice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Date Placeholder 4"/>
          <p:cNvSpPr>
            <a:spLocks noGrp="1"/>
          </p:cNvSpPr>
          <p:nvPr>
            <p:ph type="dt" sz="half" idx="10"/>
          </p:nvPr>
        </p:nvSpPr>
        <p:spPr/>
        <p:txBody>
          <a:bodyPr/>
          <a:lstStyle/>
          <a:p>
            <a:fld id="{BD1EA94C-E259-462A-8EE7-DDA2F003A7EC}" type="datetimeFigureOut">
              <a:rPr lang="hr-HR" smtClean="0"/>
              <a:t>1.6.2018.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r-HR" smtClean="0"/>
              <a:t>Uredite stil naslova matrice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Uredite stilove teksta matrice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Uredite stilove teksta matrice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Date Placeholder 6"/>
          <p:cNvSpPr>
            <a:spLocks noGrp="1"/>
          </p:cNvSpPr>
          <p:nvPr>
            <p:ph type="dt" sz="half" idx="10"/>
          </p:nvPr>
        </p:nvSpPr>
        <p:spPr/>
        <p:txBody>
          <a:bodyPr/>
          <a:lstStyle/>
          <a:p>
            <a:fld id="{BD1EA94C-E259-462A-8EE7-DDA2F003A7EC}" type="datetimeFigureOut">
              <a:rPr lang="hr-HR" smtClean="0"/>
              <a:t>1.6.2018.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r-HR" smtClean="0"/>
              <a:t>Uredite stil naslova matrice</a:t>
            </a:r>
            <a:endParaRPr kumimoji="0" lang="en-US"/>
          </a:p>
        </p:txBody>
      </p:sp>
      <p:sp>
        <p:nvSpPr>
          <p:cNvPr id="3" name="Date Placeholder 2"/>
          <p:cNvSpPr>
            <a:spLocks noGrp="1"/>
          </p:cNvSpPr>
          <p:nvPr>
            <p:ph type="dt" sz="half" idx="10"/>
          </p:nvPr>
        </p:nvSpPr>
        <p:spPr/>
        <p:txBody>
          <a:bodyPr/>
          <a:lstStyle/>
          <a:p>
            <a:fld id="{BD1EA94C-E259-462A-8EE7-DDA2F003A7EC}" type="datetimeFigureOut">
              <a:rPr lang="hr-HR" smtClean="0"/>
              <a:t>1.6.2018.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EA94C-E259-462A-8EE7-DDA2F003A7EC}" type="datetimeFigureOut">
              <a:rPr lang="hr-HR" smtClean="0"/>
              <a:t>1.6.2018.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r-HR" smtClean="0"/>
              <a:t>Uredite stil naslova matrice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r-HR" smtClean="0"/>
              <a:t>Uredite stilove teksta matrice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Date Placeholder 4"/>
          <p:cNvSpPr>
            <a:spLocks noGrp="1"/>
          </p:cNvSpPr>
          <p:nvPr>
            <p:ph type="dt" sz="half" idx="10"/>
          </p:nvPr>
        </p:nvSpPr>
        <p:spPr/>
        <p:txBody>
          <a:bodyPr/>
          <a:lstStyle/>
          <a:p>
            <a:fld id="{BD1EA94C-E259-462A-8EE7-DDA2F003A7EC}" type="datetimeFigureOut">
              <a:rPr lang="hr-HR" smtClean="0"/>
              <a:t>1.6.2018.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D688FB7-A11B-47A5-AAAA-4601590F0990}"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r-HR" smtClean="0"/>
              <a:t>Uredite stil naslova matrice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r-HR" smtClean="0"/>
              <a:t>Uredite stilove teksta matrice</a:t>
            </a:r>
          </a:p>
        </p:txBody>
      </p:sp>
      <p:sp>
        <p:nvSpPr>
          <p:cNvPr id="5" name="Date Placeholder 4"/>
          <p:cNvSpPr>
            <a:spLocks noGrp="1"/>
          </p:cNvSpPr>
          <p:nvPr>
            <p:ph type="dt" sz="half" idx="10"/>
          </p:nvPr>
        </p:nvSpPr>
        <p:spPr/>
        <p:txBody>
          <a:bodyPr/>
          <a:lstStyle/>
          <a:p>
            <a:fld id="{BD1EA94C-E259-462A-8EE7-DDA2F003A7EC}" type="datetimeFigureOut">
              <a:rPr lang="hr-HR" smtClean="0"/>
              <a:t>1.6.2018.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2D688FB7-A11B-47A5-AAAA-4601590F0990}" type="slidenum">
              <a:rPr lang="hr-HR" smtClean="0"/>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r-HR" smtClean="0"/>
              <a:t>Kliknite ikonu da biste dodali  sliku</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r-HR" smtClean="0"/>
              <a:t>Uredite stil naslova matrice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1EA94C-E259-462A-8EE7-DDA2F003A7EC}" type="datetimeFigureOut">
              <a:rPr lang="hr-HR" smtClean="0"/>
              <a:t>1.6.2018.</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688FB7-A11B-47A5-AAAA-4601590F0990}" type="slidenum">
              <a:rPr lang="hr-HR" smtClean="0"/>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hr-HR" sz="9600" dirty="0" smtClean="0"/>
              <a:t>GPS</a:t>
            </a:r>
            <a:endParaRPr lang="hr-HR" sz="9600" dirty="0"/>
          </a:p>
        </p:txBody>
      </p:sp>
      <p:sp>
        <p:nvSpPr>
          <p:cNvPr id="3" name="Podnaslov 2"/>
          <p:cNvSpPr>
            <a:spLocks noGrp="1"/>
          </p:cNvSpPr>
          <p:nvPr>
            <p:ph type="subTitle" idx="1"/>
          </p:nvPr>
        </p:nvSpPr>
        <p:spPr/>
        <p:txBody>
          <a:bodyPr>
            <a:normAutofit/>
          </a:bodyPr>
          <a:lstStyle/>
          <a:p>
            <a:r>
              <a:rPr lang="hr-HR" sz="4400" dirty="0" err="1" smtClean="0"/>
              <a:t>Navigational</a:t>
            </a:r>
            <a:r>
              <a:rPr lang="hr-HR" sz="4400" dirty="0" smtClean="0"/>
              <a:t> </a:t>
            </a:r>
            <a:r>
              <a:rPr lang="hr-HR" sz="4400" dirty="0" err="1" smtClean="0"/>
              <a:t>device</a:t>
            </a:r>
            <a:endParaRPr lang="hr-HR" sz="4400" dirty="0"/>
          </a:p>
        </p:txBody>
      </p:sp>
    </p:spTree>
    <p:extLst>
      <p:ext uri="{BB962C8B-B14F-4D97-AF65-F5344CB8AC3E}">
        <p14:creationId xmlns:p14="http://schemas.microsoft.com/office/powerpoint/2010/main" val="7819324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THE END</a:t>
            </a:r>
            <a:endParaRPr lang="hr-HR" dirty="0"/>
          </a:p>
        </p:txBody>
      </p:sp>
      <p:sp>
        <p:nvSpPr>
          <p:cNvPr id="3" name="Podnaslov 2"/>
          <p:cNvSpPr>
            <a:spLocks noGrp="1"/>
          </p:cNvSpPr>
          <p:nvPr>
            <p:ph type="subTitle" idx="1"/>
          </p:nvPr>
        </p:nvSpPr>
        <p:spPr/>
        <p:txBody>
          <a:bodyPr/>
          <a:lstStyle/>
          <a:p>
            <a:r>
              <a:rPr lang="hr-HR" dirty="0" err="1" smtClean="0"/>
              <a:t>Made</a:t>
            </a:r>
            <a:r>
              <a:rPr lang="hr-HR" dirty="0" smtClean="0"/>
              <a:t> </a:t>
            </a:r>
            <a:r>
              <a:rPr lang="hr-HR" dirty="0" err="1" smtClean="0"/>
              <a:t>by</a:t>
            </a:r>
            <a:r>
              <a:rPr lang="hr-HR" dirty="0" smtClean="0"/>
              <a:t>: Josip Radić</a:t>
            </a:r>
            <a:endParaRPr lang="hr-HR" dirty="0"/>
          </a:p>
        </p:txBody>
      </p:sp>
    </p:spTree>
    <p:extLst>
      <p:ext uri="{BB962C8B-B14F-4D97-AF65-F5344CB8AC3E}">
        <p14:creationId xmlns:p14="http://schemas.microsoft.com/office/powerpoint/2010/main" val="15722144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sz="5300" dirty="0"/>
              <a:t>GPS </a:t>
            </a:r>
            <a:r>
              <a:rPr lang="hr-HR" sz="5300" dirty="0" err="1"/>
              <a:t>navigation</a:t>
            </a:r>
            <a:r>
              <a:rPr lang="hr-HR" sz="5300" dirty="0"/>
              <a:t> </a:t>
            </a:r>
            <a:r>
              <a:rPr lang="hr-HR" sz="5300" dirty="0" err="1"/>
              <a:t>device</a:t>
            </a:r>
            <a:r>
              <a:rPr lang="hr-HR" dirty="0"/>
              <a:t/>
            </a:r>
            <a:br>
              <a:rPr lang="hr-HR" dirty="0"/>
            </a:br>
            <a:endParaRPr lang="hr-HR" dirty="0"/>
          </a:p>
        </p:txBody>
      </p:sp>
      <p:sp>
        <p:nvSpPr>
          <p:cNvPr id="3" name="Rezervirano mjesto sadržaja 2"/>
          <p:cNvSpPr>
            <a:spLocks noGrp="1"/>
          </p:cNvSpPr>
          <p:nvPr>
            <p:ph idx="1"/>
          </p:nvPr>
        </p:nvSpPr>
        <p:spPr/>
        <p:txBody>
          <a:bodyPr>
            <a:normAutofit/>
          </a:bodyPr>
          <a:lstStyle/>
          <a:p>
            <a:r>
              <a:rPr lang="en-US" dirty="0"/>
              <a:t>A </a:t>
            </a:r>
            <a:r>
              <a:rPr lang="en-US" b="1" dirty="0"/>
              <a:t>GPS navigation device</a:t>
            </a:r>
            <a:r>
              <a:rPr lang="en-US" dirty="0"/>
              <a:t>, </a:t>
            </a:r>
            <a:r>
              <a:rPr lang="en-US" b="1" dirty="0"/>
              <a:t>GPS receiver</a:t>
            </a:r>
            <a:r>
              <a:rPr lang="en-US" dirty="0"/>
              <a:t>, or simply </a:t>
            </a:r>
            <a:r>
              <a:rPr lang="en-US" b="1" dirty="0"/>
              <a:t>GPS</a:t>
            </a:r>
            <a:r>
              <a:rPr lang="en-US" dirty="0"/>
              <a:t> is a device that is capable of receiving information from GPS </a:t>
            </a:r>
            <a:r>
              <a:rPr lang="en-US" dirty="0" smtClean="0"/>
              <a:t>satellites</a:t>
            </a:r>
            <a:r>
              <a:rPr lang="hr-HR" dirty="0" smtClean="0"/>
              <a:t> </a:t>
            </a:r>
            <a:r>
              <a:rPr lang="en-US" dirty="0" smtClean="0"/>
              <a:t>and </a:t>
            </a:r>
            <a:r>
              <a:rPr lang="en-US" dirty="0"/>
              <a:t>then to calculate the device's geographical position. Using suitable software, the device may display the position on a map, and it may offer directions. The Global Positioning </a:t>
            </a:r>
            <a:r>
              <a:rPr lang="en-US" dirty="0" smtClean="0"/>
              <a:t>Sys</a:t>
            </a:r>
            <a:r>
              <a:rPr lang="hr-HR" dirty="0" err="1" smtClean="0"/>
              <a:t>tem</a:t>
            </a:r>
            <a:r>
              <a:rPr lang="en-US" dirty="0"/>
              <a:t> (GPS) is a global navigation satellite </a:t>
            </a:r>
            <a:r>
              <a:rPr lang="en-US" dirty="0" smtClean="0"/>
              <a:t>system(GNSS</a:t>
            </a:r>
            <a:r>
              <a:rPr lang="en-US" dirty="0"/>
              <a:t>) made up of a network of a minimum of 24, but currently </a:t>
            </a:r>
            <a:r>
              <a:rPr lang="hr-HR" dirty="0" smtClean="0"/>
              <a:t>30, </a:t>
            </a:r>
            <a:r>
              <a:rPr lang="hr-HR" dirty="0" err="1" smtClean="0"/>
              <a:t>satelites</a:t>
            </a:r>
            <a:r>
              <a:rPr lang="en-US" dirty="0"/>
              <a:t> placed into orbit by the </a:t>
            </a:r>
            <a:r>
              <a:rPr lang="hr-HR" dirty="0" err="1" smtClean="0"/>
              <a:t>U.S</a:t>
            </a:r>
            <a:r>
              <a:rPr lang="hr-HR" dirty="0" smtClean="0"/>
              <a:t>. Department </a:t>
            </a:r>
            <a:r>
              <a:rPr lang="hr-HR" dirty="0" err="1" smtClean="0"/>
              <a:t>of</a:t>
            </a:r>
            <a:r>
              <a:rPr lang="hr-HR" dirty="0" smtClean="0"/>
              <a:t> </a:t>
            </a:r>
            <a:r>
              <a:rPr lang="hr-HR" dirty="0" err="1" smtClean="0"/>
              <a:t>Defense</a:t>
            </a:r>
            <a:endParaRPr lang="hr-HR" dirty="0"/>
          </a:p>
        </p:txBody>
      </p:sp>
    </p:spTree>
    <p:extLst>
      <p:ext uri="{BB962C8B-B14F-4D97-AF65-F5344CB8AC3E}">
        <p14:creationId xmlns:p14="http://schemas.microsoft.com/office/powerpoint/2010/main" val="53061683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GPS</a:t>
            </a:r>
            <a:endParaRPr lang="hr-HR" dirty="0"/>
          </a:p>
        </p:txBody>
      </p:sp>
      <p:sp>
        <p:nvSpPr>
          <p:cNvPr id="3" name="Rezervirano mjesto teksta 2"/>
          <p:cNvSpPr>
            <a:spLocks noGrp="1"/>
          </p:cNvSpPr>
          <p:nvPr>
            <p:ph type="body" idx="1"/>
          </p:nvPr>
        </p:nvSpPr>
        <p:spPr/>
        <p:txBody>
          <a:bodyPr/>
          <a:lstStyle/>
          <a:p>
            <a:endParaRPr lang="hr-HR" dirty="0"/>
          </a:p>
        </p:txBody>
      </p:sp>
      <p:sp>
        <p:nvSpPr>
          <p:cNvPr id="5" name="Rezervirano mjesto teksta 4"/>
          <p:cNvSpPr>
            <a:spLocks noGrp="1"/>
          </p:cNvSpPr>
          <p:nvPr>
            <p:ph type="body" sz="half" idx="3"/>
          </p:nvPr>
        </p:nvSpPr>
        <p:spPr/>
        <p:txBody>
          <a:bodyPr/>
          <a:lstStyle/>
          <a:p>
            <a:endParaRPr lang="hr-HR"/>
          </a:p>
        </p:txBody>
      </p:sp>
      <p:sp>
        <p:nvSpPr>
          <p:cNvPr id="4" name="Rezervirano mjesto sadržaja 3"/>
          <p:cNvSpPr>
            <a:spLocks noGrp="1"/>
          </p:cNvSpPr>
          <p:nvPr>
            <p:ph sz="quarter" idx="2"/>
          </p:nvPr>
        </p:nvSpPr>
        <p:spPr/>
        <p:txBody>
          <a:bodyPr>
            <a:normAutofit/>
          </a:bodyPr>
          <a:lstStyle/>
          <a:p>
            <a:r>
              <a:rPr lang="en-US" dirty="0"/>
              <a:t>The GPS was originally developed for use by the United States military, but in the 1980s, the United States government allowed the system to be used for civilian purposes. </a:t>
            </a:r>
            <a:endParaRPr lang="hr-HR" dirty="0"/>
          </a:p>
        </p:txBody>
      </p:sp>
      <p:pic>
        <p:nvPicPr>
          <p:cNvPr id="7" name="Rezervirano mjesto sadržaja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237162" y="3128169"/>
            <a:ext cx="2857500" cy="2619375"/>
          </a:xfrm>
        </p:spPr>
      </p:pic>
    </p:spTree>
    <p:extLst>
      <p:ext uri="{BB962C8B-B14F-4D97-AF65-F5344CB8AC3E}">
        <p14:creationId xmlns:p14="http://schemas.microsoft.com/office/powerpoint/2010/main" val="314436731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GLONASS</a:t>
            </a:r>
            <a:endParaRPr lang="hr-HR" dirty="0"/>
          </a:p>
        </p:txBody>
      </p:sp>
      <p:sp>
        <p:nvSpPr>
          <p:cNvPr id="3" name="Rezervirano mjesto sadržaja 2"/>
          <p:cNvSpPr>
            <a:spLocks noGrp="1"/>
          </p:cNvSpPr>
          <p:nvPr>
            <p:ph sz="half" idx="1"/>
          </p:nvPr>
        </p:nvSpPr>
        <p:spPr/>
        <p:txBody>
          <a:bodyPr>
            <a:normAutofit fontScale="92500" lnSpcReduction="20000"/>
          </a:bodyPr>
          <a:lstStyle/>
          <a:p>
            <a:r>
              <a:rPr lang="en-US" dirty="0"/>
              <a:t>The Russian Global Navigation Satellite System (GLONASS) was developed contemporaneously with GPS, but suffered from incomplete coverage of the globe until the mid-2000s</a:t>
            </a:r>
            <a:r>
              <a:rPr lang="en-US" dirty="0" smtClean="0"/>
              <a:t>.</a:t>
            </a:r>
            <a:r>
              <a:rPr lang="en-US" dirty="0"/>
              <a:t> GLONASS can be added to GPS devices to make more satellites available and enabling positions to be fixed more quickly and accurately, to within 2 meters</a:t>
            </a:r>
            <a:r>
              <a:rPr lang="en-US" dirty="0" smtClean="0"/>
              <a:t>.</a:t>
            </a:r>
            <a:endParaRPr lang="hr-HR" dirty="0"/>
          </a:p>
        </p:txBody>
      </p:sp>
      <p:pic>
        <p:nvPicPr>
          <p:cNvPr id="5" name="Rezervirano mjesto sadržaja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62575" y="3261519"/>
            <a:ext cx="2609850" cy="1752600"/>
          </a:xfrm>
        </p:spPr>
      </p:pic>
    </p:spTree>
    <p:extLst>
      <p:ext uri="{BB962C8B-B14F-4D97-AF65-F5344CB8AC3E}">
        <p14:creationId xmlns:p14="http://schemas.microsoft.com/office/powerpoint/2010/main" val="3397177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GLONASS </a:t>
            </a:r>
            <a:r>
              <a:rPr lang="hr-HR" dirty="0" err="1" smtClean="0"/>
              <a:t>Satellites</a:t>
            </a:r>
            <a:endParaRPr lang="hr-HR" dirty="0"/>
          </a:p>
        </p:txBody>
      </p:sp>
      <p:pic>
        <p:nvPicPr>
          <p:cNvPr id="6" name="Rezervirano mjesto sadržaja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916832"/>
            <a:ext cx="7200800" cy="4320480"/>
          </a:xfrm>
        </p:spPr>
      </p:pic>
    </p:spTree>
    <p:extLst>
      <p:ext uri="{BB962C8B-B14F-4D97-AF65-F5344CB8AC3E}">
        <p14:creationId xmlns:p14="http://schemas.microsoft.com/office/powerpoint/2010/main" val="40385849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err="1" smtClean="0"/>
              <a:t>History</a:t>
            </a:r>
            <a:r>
              <a:rPr lang="hr-HR" dirty="0" smtClean="0"/>
              <a:t> </a:t>
            </a:r>
            <a:r>
              <a:rPr lang="hr-HR" dirty="0" err="1" smtClean="0"/>
              <a:t>of</a:t>
            </a:r>
            <a:r>
              <a:rPr lang="hr-HR" dirty="0" smtClean="0"/>
              <a:t> GPS</a:t>
            </a:r>
            <a:endParaRPr lang="hr-HR" dirty="0"/>
          </a:p>
        </p:txBody>
      </p:sp>
      <p:sp>
        <p:nvSpPr>
          <p:cNvPr id="3" name="Rezervirano mjesto sadržaja 2"/>
          <p:cNvSpPr>
            <a:spLocks noGrp="1"/>
          </p:cNvSpPr>
          <p:nvPr>
            <p:ph idx="1"/>
          </p:nvPr>
        </p:nvSpPr>
        <p:spPr/>
        <p:txBody>
          <a:bodyPr>
            <a:normAutofit/>
          </a:bodyPr>
          <a:lstStyle/>
          <a:p>
            <a:r>
              <a:rPr lang="en-US" dirty="0"/>
              <a:t>In 1960, the US Navy put into service its Transit satellite based navigation system to aid in ship navigation. Between 1960 and 1982, as the benefits were been shown, the US military consistently improved and refined its satellite navigation technology and satellite system. In 1973, the US military began to plan for a comprehensive worldwide navigational system which eventually became known as the GPS (global positioning system).</a:t>
            </a:r>
            <a:endParaRPr lang="hr-HR" dirty="0"/>
          </a:p>
        </p:txBody>
      </p:sp>
    </p:spTree>
    <p:extLst>
      <p:ext uri="{BB962C8B-B14F-4D97-AF65-F5344CB8AC3E}">
        <p14:creationId xmlns:p14="http://schemas.microsoft.com/office/powerpoint/2010/main" val="6187041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err="1" smtClean="0"/>
              <a:t>Sensitivity</a:t>
            </a:r>
            <a:endParaRPr lang="hr-HR" dirty="0"/>
          </a:p>
        </p:txBody>
      </p:sp>
      <p:sp>
        <p:nvSpPr>
          <p:cNvPr id="3" name="Rezervirano mjesto sadržaja 2"/>
          <p:cNvSpPr>
            <a:spLocks noGrp="1"/>
          </p:cNvSpPr>
          <p:nvPr>
            <p:ph idx="1"/>
          </p:nvPr>
        </p:nvSpPr>
        <p:spPr/>
        <p:txBody>
          <a:bodyPr>
            <a:normAutofit lnSpcReduction="10000"/>
          </a:bodyPr>
          <a:lstStyle/>
          <a:p>
            <a:r>
              <a:rPr lang="en-US" dirty="0"/>
              <a:t>GPS devices vary in sensitivity, speed, vulnerability to multipath propagation, and other performance parameters. </a:t>
            </a:r>
            <a:r>
              <a:rPr lang="en-US" b="1" dirty="0"/>
              <a:t>High Sensitivity GPS</a:t>
            </a:r>
            <a:r>
              <a:rPr lang="en-US" dirty="0"/>
              <a:t> receivers use large banks of </a:t>
            </a:r>
            <a:r>
              <a:rPr lang="en-US" dirty="0" smtClean="0"/>
              <a:t>correlators</a:t>
            </a:r>
            <a:r>
              <a:rPr lang="en-US" dirty="0"/>
              <a:t> and digital signal </a:t>
            </a:r>
            <a:r>
              <a:rPr lang="en-US" dirty="0" smtClean="0"/>
              <a:t>processing</a:t>
            </a:r>
            <a:r>
              <a:rPr lang="hr-HR" dirty="0" smtClean="0"/>
              <a:t> </a:t>
            </a:r>
            <a:r>
              <a:rPr lang="en-US" dirty="0" smtClean="0"/>
              <a:t>to </a:t>
            </a:r>
            <a:r>
              <a:rPr lang="en-US" dirty="0"/>
              <a:t>search for GPS </a:t>
            </a:r>
            <a:r>
              <a:rPr lang="en-US" dirty="0" smtClean="0"/>
              <a:t>signals </a:t>
            </a:r>
            <a:r>
              <a:rPr lang="en-US" dirty="0"/>
              <a:t>quickly. This results in very fast times to first fix when the signals are at their normal levels, for example outdoors. When GPS signals are weak, for example indoors, the extra processing power can be used to integrate weak signals to the point where they can be used to provide a </a:t>
            </a:r>
            <a:r>
              <a:rPr lang="en-US" dirty="0" smtClean="0"/>
              <a:t>position</a:t>
            </a:r>
            <a:r>
              <a:rPr lang="hr-HR" dirty="0" smtClean="0"/>
              <a:t>.</a:t>
            </a:r>
            <a:endParaRPr lang="hr-HR" dirty="0"/>
          </a:p>
        </p:txBody>
      </p:sp>
    </p:spTree>
    <p:extLst>
      <p:ext uri="{BB962C8B-B14F-4D97-AF65-F5344CB8AC3E}">
        <p14:creationId xmlns:p14="http://schemas.microsoft.com/office/powerpoint/2010/main" val="13405399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dirty="0"/>
              <a:t>1993 Magellan </a:t>
            </a:r>
            <a:r>
              <a:rPr lang="hr-HR" dirty="0" err="1"/>
              <a:t>Trailblazer</a:t>
            </a:r>
            <a:r>
              <a:rPr lang="hr-HR" dirty="0"/>
              <a:t> XL GPS </a:t>
            </a:r>
            <a:r>
              <a:rPr lang="hr-HR" dirty="0" err="1"/>
              <a:t>Handheld</a:t>
            </a:r>
            <a:r>
              <a:rPr lang="hr-HR" dirty="0"/>
              <a:t> </a:t>
            </a:r>
            <a:r>
              <a:rPr lang="hr-HR" dirty="0" err="1"/>
              <a:t>Receiver</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5000" y="2034381"/>
            <a:ext cx="2794000" cy="4191000"/>
          </a:xfrm>
        </p:spPr>
      </p:pic>
    </p:spTree>
    <p:extLst>
      <p:ext uri="{BB962C8B-B14F-4D97-AF65-F5344CB8AC3E}">
        <p14:creationId xmlns:p14="http://schemas.microsoft.com/office/powerpoint/2010/main" val="490321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en-US" dirty="0"/>
              <a:t>Use on Board </a:t>
            </a:r>
            <a:r>
              <a:rPr lang="en-US" dirty="0" smtClean="0"/>
              <a:t>Ships</a:t>
            </a:r>
            <a:r>
              <a:rPr lang="en-US" dirty="0"/>
              <a:t/>
            </a:r>
            <a:br>
              <a:rPr lang="en-US" dirty="0"/>
            </a:br>
            <a:endParaRPr lang="hr-HR" dirty="0"/>
          </a:p>
        </p:txBody>
      </p:sp>
      <p:sp>
        <p:nvSpPr>
          <p:cNvPr id="3" name="Rezervirano mjesto sadržaja 2"/>
          <p:cNvSpPr>
            <a:spLocks noGrp="1"/>
          </p:cNvSpPr>
          <p:nvPr>
            <p:ph idx="1"/>
          </p:nvPr>
        </p:nvSpPr>
        <p:spPr/>
        <p:txBody>
          <a:bodyPr>
            <a:normAutofit lnSpcReduction="10000"/>
          </a:bodyPr>
          <a:lstStyle/>
          <a:p>
            <a:pPr marL="0" indent="0">
              <a:buNone/>
            </a:pPr>
            <a:endParaRPr lang="en-US" b="1" dirty="0"/>
          </a:p>
          <a:p>
            <a:r>
              <a:rPr lang="en-US" dirty="0"/>
              <a:t>On board, the GPS receiver stores the almanac data for continuous use. It also calculates</a:t>
            </a:r>
            <a:r>
              <a:rPr lang="en-US" dirty="0" smtClean="0"/>
              <a:t>, </a:t>
            </a:r>
            <a:r>
              <a:rPr lang="en-US" dirty="0"/>
              <a:t>exactly how far the satellite is from the ship at any given instant. Three such satellites and the calculations give us an exact 2D fix on board- Latitude and Longitude. If there are four satellites used, one can calculate altitude as well. By keeping a record of the ship’s positions, another simpler calculation determines the ship’s speed, and the course it has ‘made good’ in the time between positions.</a:t>
            </a:r>
          </a:p>
          <a:p>
            <a:endParaRPr lang="hr-HR" dirty="0"/>
          </a:p>
        </p:txBody>
      </p:sp>
    </p:spTree>
    <p:extLst>
      <p:ext uri="{BB962C8B-B14F-4D97-AF65-F5344CB8AC3E}">
        <p14:creationId xmlns:p14="http://schemas.microsoft.com/office/powerpoint/2010/main" val="17952717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jek">
  <a:themeElements>
    <a:clrScheme name="Tij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ij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j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208</Words>
  <Application>Microsoft Office PowerPoint</Application>
  <PresentationFormat>Prikaz na zaslonu (4:3)</PresentationFormat>
  <Paragraphs>19</Paragraphs>
  <Slides>10</Slides>
  <Notes>0</Notes>
  <HiddenSlides>0</HiddenSlides>
  <MMClips>0</MMClips>
  <ScaleCrop>false</ScaleCrop>
  <HeadingPairs>
    <vt:vector size="4" baseType="variant">
      <vt:variant>
        <vt:lpstr>Tema</vt:lpstr>
      </vt:variant>
      <vt:variant>
        <vt:i4>1</vt:i4>
      </vt:variant>
      <vt:variant>
        <vt:lpstr>Naslovi slajdova</vt:lpstr>
      </vt:variant>
      <vt:variant>
        <vt:i4>10</vt:i4>
      </vt:variant>
    </vt:vector>
  </HeadingPairs>
  <TitlesOfParts>
    <vt:vector size="11" baseType="lpstr">
      <vt:lpstr>Tijek</vt:lpstr>
      <vt:lpstr>GPS</vt:lpstr>
      <vt:lpstr>GPS navigation device </vt:lpstr>
      <vt:lpstr>GPS</vt:lpstr>
      <vt:lpstr>GLONASS</vt:lpstr>
      <vt:lpstr>GLONASS Satellites</vt:lpstr>
      <vt:lpstr>History of GPS</vt:lpstr>
      <vt:lpstr>Sensitivity</vt:lpstr>
      <vt:lpstr>1993 Magellan Trailblazer XL GPS Handheld Receiver</vt:lpstr>
      <vt:lpstr>Use on Board Ships </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dc:title>
  <dc:creator>Korisnik</dc:creator>
  <cp:lastModifiedBy>Korisnik</cp:lastModifiedBy>
  <cp:revision>4</cp:revision>
  <dcterms:created xsi:type="dcterms:W3CDTF">2018-06-01T14:48:21Z</dcterms:created>
  <dcterms:modified xsi:type="dcterms:W3CDTF">2018-06-01T15:21:28Z</dcterms:modified>
</cp:coreProperties>
</file>