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2" r:id="rId7"/>
    <p:sldId id="261" r:id="rId8"/>
    <p:sldId id="263" r:id="rId9"/>
    <p:sldId id="264" r:id="rId10"/>
    <p:sldId id="265"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87" autoAdjust="0"/>
    <p:restoredTop sz="94671" autoAdjust="0"/>
  </p:normalViewPr>
  <p:slideViewPr>
    <p:cSldViewPr>
      <p:cViewPr>
        <p:scale>
          <a:sx n="100" d="100"/>
          <a:sy n="100" d="100"/>
        </p:scale>
        <p:origin x="-2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bg>
      <p:bgRef idx="1002">
        <a:schemeClr val="bg2"/>
      </p:bgRef>
    </p:bg>
    <p:spTree>
      <p:nvGrpSpPr>
        <p:cNvPr id="1" name=""/>
        <p:cNvGrpSpPr/>
        <p:nvPr/>
      </p:nvGrpSpPr>
      <p:grpSpPr>
        <a:xfrm>
          <a:off x="0" y="0"/>
          <a:ext cx="0" cy="0"/>
          <a:chOff x="0" y="0"/>
          <a:chExt cx="0" cy="0"/>
        </a:xfrm>
      </p:grpSpPr>
      <p:sp>
        <p:nvSpPr>
          <p:cNvPr id="9" name="Naslov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30" name="Rezervirano mjesto datuma 29"/>
          <p:cNvSpPr>
            <a:spLocks noGrp="1"/>
          </p:cNvSpPr>
          <p:nvPr>
            <p:ph type="dt" sz="half" idx="10"/>
          </p:nvPr>
        </p:nvSpPr>
        <p:spPr/>
        <p:txBody>
          <a:bodyPr/>
          <a:lstStyle/>
          <a:p>
            <a:fld id="{A6059496-0B33-4032-8818-C059ACBAEF7B}" type="datetimeFigureOut">
              <a:rPr lang="hr-HR" smtClean="0"/>
              <a:pPr/>
              <a:t>9.3.2018.</a:t>
            </a:fld>
            <a:endParaRPr lang="hr-HR"/>
          </a:p>
        </p:txBody>
      </p:sp>
      <p:sp>
        <p:nvSpPr>
          <p:cNvPr id="19" name="Rezervirano mjesto podnožja 18"/>
          <p:cNvSpPr>
            <a:spLocks noGrp="1"/>
          </p:cNvSpPr>
          <p:nvPr>
            <p:ph type="ftr" sz="quarter" idx="11"/>
          </p:nvPr>
        </p:nvSpPr>
        <p:spPr/>
        <p:txBody>
          <a:bodyPr/>
          <a:lstStyle/>
          <a:p>
            <a:endParaRPr lang="hr-HR"/>
          </a:p>
        </p:txBody>
      </p:sp>
      <p:sp>
        <p:nvSpPr>
          <p:cNvPr id="27" name="Rezervirano mjesto broja slajda 26"/>
          <p:cNvSpPr>
            <a:spLocks noGrp="1"/>
          </p:cNvSpPr>
          <p:nvPr>
            <p:ph type="sldNum" sz="quarter" idx="12"/>
          </p:nvPr>
        </p:nvSpPr>
        <p:spPr/>
        <p:txBody>
          <a:bodyPr/>
          <a:lstStyle/>
          <a:p>
            <a:fld id="{B3BDA36A-CCAA-414B-AA5D-92F562F1CB1A}"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6059496-0B33-4032-8818-C059ACBAEF7B}" type="datetimeFigureOut">
              <a:rPr lang="hr-HR" smtClean="0"/>
              <a:pPr/>
              <a:t>9.3.2018.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914401"/>
            <a:ext cx="2057400" cy="5211763"/>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914401"/>
            <a:ext cx="6019800" cy="5211763"/>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6059496-0B33-4032-8818-C059ACBAEF7B}" type="datetimeFigureOut">
              <a:rPr lang="hr-HR" smtClean="0"/>
              <a:pPr/>
              <a:t>9.3.2018.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A6059496-0B33-4032-8818-C059ACBAEF7B}" type="datetimeFigureOut">
              <a:rPr lang="hr-HR" smtClean="0"/>
              <a:pPr/>
              <a:t>9.3.2018.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p>
            <a:fld id="{A6059496-0B33-4032-8818-C059ACBAEF7B}" type="datetimeFigureOut">
              <a:rPr lang="hr-HR" smtClean="0"/>
              <a:pPr/>
              <a:t>9.3.2018.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B3BDA36A-CCAA-414B-AA5D-92F562F1CB1A}"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A6059496-0B33-4032-8818-C059ACBAEF7B}" type="datetimeFigureOut">
              <a:rPr lang="hr-HR" smtClean="0"/>
              <a:pPr/>
              <a:t>9.3.2018.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229600" cy="1143000"/>
          </a:xfrm>
        </p:spPr>
        <p:txBody>
          <a:bodyPr tIns="45720" anchor="b"/>
          <a:lstStyle>
            <a:lvl1pPr>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p>
            <a:fld id="{A6059496-0B33-4032-8818-C059ACBAEF7B}" type="datetimeFigureOut">
              <a:rPr lang="hr-HR" smtClean="0"/>
              <a:pPr/>
              <a:t>9.3.2018.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A6059496-0B33-4032-8818-C059ACBAEF7B}" type="datetimeFigureOut">
              <a:rPr lang="hr-HR" smtClean="0"/>
              <a:pPr/>
              <a:t>9.3.2018.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A6059496-0B33-4032-8818-C059ACBAEF7B}" type="datetimeFigureOut">
              <a:rPr lang="hr-HR" smtClean="0"/>
              <a:pPr/>
              <a:t>9.3.2018.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p>
            <a:fld id="{A6059496-0B33-4032-8818-C059ACBAEF7B}" type="datetimeFigureOut">
              <a:rPr lang="hr-HR" smtClean="0"/>
              <a:pPr/>
              <a:t>9.3.2018.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B3BDA36A-CCAA-414B-AA5D-92F562F1CB1A}"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Pravokutnik s odsječenim zaobljenim jednim kuto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kutni trokut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slov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r-HR" smtClean="0"/>
              <a:t>Kliknite da biste uredili stil naslova matrice</a:t>
            </a:r>
            <a:endParaRPr kumimoji="0" lang="en-US"/>
          </a:p>
        </p:txBody>
      </p:sp>
      <p:sp>
        <p:nvSpPr>
          <p:cNvPr id="4" name="Rezervirano mjesto teksta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p:txBody>
          <a:bodyPr/>
          <a:lstStyle/>
          <a:p>
            <a:fld id="{A6059496-0B33-4032-8818-C059ACBAEF7B}" type="datetimeFigureOut">
              <a:rPr lang="hr-HR" smtClean="0"/>
              <a:pPr/>
              <a:t>9.3.2018.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a:xfrm>
            <a:off x="8077200" y="6356350"/>
            <a:ext cx="609600" cy="365125"/>
          </a:xfrm>
        </p:spPr>
        <p:txBody>
          <a:bodyPr/>
          <a:lstStyle/>
          <a:p>
            <a:fld id="{B3BDA36A-CCAA-414B-AA5D-92F562F1CB1A}" type="slidenum">
              <a:rPr lang="hr-HR" smtClean="0"/>
              <a:pPr/>
              <a:t>‹#›</a:t>
            </a:fld>
            <a:endParaRPr lang="hr-HR"/>
          </a:p>
        </p:txBody>
      </p:sp>
      <p:sp>
        <p:nvSpPr>
          <p:cNvPr id="3" name="Rezervirano mjesto slik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r-HR" smtClean="0"/>
              <a:t>Pritisnite ikonu za dodavanje slike</a:t>
            </a:r>
            <a:endParaRPr kumimoji="0" lang="en-US" dirty="0"/>
          </a:p>
        </p:txBody>
      </p:sp>
      <p:sp>
        <p:nvSpPr>
          <p:cNvPr id="10" name="Prostoručno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Prostoručno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Prostoručno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Prostoručno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Rezervirano mjesto naslova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059496-0B33-4032-8818-C059ACBAEF7B}" type="datetimeFigureOut">
              <a:rPr lang="hr-HR" smtClean="0"/>
              <a:pPr/>
              <a:t>9.3.2018.</a:t>
            </a:fld>
            <a:endParaRPr lang="hr-HR"/>
          </a:p>
        </p:txBody>
      </p:sp>
      <p:sp>
        <p:nvSpPr>
          <p:cNvPr id="22" name="Rezervirano mjesto podnožj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Rezervirano mjesto broja slajd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BDA36A-CCAA-414B-AA5D-92F562F1CB1A}" type="slidenum">
              <a:rPr lang="hr-HR" smtClean="0"/>
              <a:pPr/>
              <a:t>‹#›</a:t>
            </a:fld>
            <a:endParaRPr lang="hr-HR"/>
          </a:p>
        </p:txBody>
      </p:sp>
      <p:grpSp>
        <p:nvGrpSpPr>
          <p:cNvPr id="2" name="Grupa 1"/>
          <p:cNvGrpSpPr/>
          <p:nvPr/>
        </p:nvGrpSpPr>
        <p:grpSpPr>
          <a:xfrm>
            <a:off x="-19017" y="202408"/>
            <a:ext cx="9180548" cy="649224"/>
            <a:chOff x="-19045" y="216550"/>
            <a:chExt cx="9180548" cy="649224"/>
          </a:xfrm>
        </p:grpSpPr>
        <p:sp>
          <p:nvSpPr>
            <p:cNvPr id="12" name="Prostoručno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Prostoručno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33400" y="1371600"/>
            <a:ext cx="7851648" cy="2201416"/>
          </a:xfrm>
        </p:spPr>
        <p:txBody>
          <a:bodyPr/>
          <a:lstStyle/>
          <a:p>
            <a:pPr algn="ctr"/>
            <a:r>
              <a:rPr lang="hr-HR" sz="8000" dirty="0" smtClean="0">
                <a:solidFill>
                  <a:schemeClr val="accent5">
                    <a:lumMod val="75000"/>
                  </a:schemeClr>
                </a:solidFill>
              </a:rPr>
              <a:t>RADAR</a:t>
            </a:r>
            <a:endParaRPr lang="hr-HR" sz="8000" dirty="0">
              <a:solidFill>
                <a:schemeClr val="accent5">
                  <a:lumMod val="75000"/>
                </a:schemeClr>
              </a:solidFill>
            </a:endParaRPr>
          </a:p>
        </p:txBody>
      </p:sp>
      <p:sp>
        <p:nvSpPr>
          <p:cNvPr id="3" name="Podnaslov 2"/>
          <p:cNvSpPr>
            <a:spLocks noGrp="1"/>
          </p:cNvSpPr>
          <p:nvPr>
            <p:ph type="subTitle" idx="1"/>
          </p:nvPr>
        </p:nvSpPr>
        <p:spPr>
          <a:xfrm>
            <a:off x="5436096" y="6165304"/>
            <a:ext cx="2952000" cy="504056"/>
          </a:xfrm>
        </p:spPr>
        <p:txBody>
          <a:bodyPr>
            <a:normAutofit/>
          </a:bodyPr>
          <a:lstStyle/>
          <a:p>
            <a:r>
              <a:rPr lang="hr-HR" dirty="0" smtClean="0"/>
              <a:t>Andrija </a:t>
            </a:r>
            <a:r>
              <a:rPr lang="hr-HR" dirty="0" err="1" smtClean="0"/>
              <a:t>cinotti</a:t>
            </a:r>
            <a:r>
              <a:rPr lang="hr-HR" dirty="0" smtClean="0"/>
              <a:t> 2.c.</a:t>
            </a:r>
            <a:endParaRPr lang="hr-HR" dirty="0"/>
          </a:p>
        </p:txBody>
      </p:sp>
      <p:pic>
        <p:nvPicPr>
          <p:cNvPr id="4" name="Slika 3" descr="radar1.jpg"/>
          <p:cNvPicPr>
            <a:picLocks noChangeAspect="1"/>
          </p:cNvPicPr>
          <p:nvPr/>
        </p:nvPicPr>
        <p:blipFill>
          <a:blip r:embed="rId2" cstate="print"/>
          <a:stretch>
            <a:fillRect/>
          </a:stretch>
        </p:blipFill>
        <p:spPr>
          <a:xfrm>
            <a:off x="395536" y="3645024"/>
            <a:ext cx="3384376" cy="2032248"/>
          </a:xfrm>
          <a:prstGeom prst="rect">
            <a:avLst/>
          </a:prstGeom>
        </p:spPr>
      </p:pic>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19672" y="2348880"/>
            <a:ext cx="5674968" cy="1362456"/>
          </a:xfrm>
        </p:spPr>
        <p:txBody>
          <a:bodyPr>
            <a:noAutofit/>
          </a:bodyPr>
          <a:lstStyle/>
          <a:p>
            <a:r>
              <a:rPr lang="hr-HR" sz="9600" dirty="0" smtClean="0"/>
              <a:t>FINIŠ</a:t>
            </a:r>
            <a:endParaRPr lang="hr-HR" sz="9600" dirty="0"/>
          </a:p>
        </p:txBody>
      </p:sp>
      <p:sp>
        <p:nvSpPr>
          <p:cNvPr id="3" name="Rezervirano mjesto teksta 2"/>
          <p:cNvSpPr>
            <a:spLocks noGrp="1"/>
          </p:cNvSpPr>
          <p:nvPr>
            <p:ph type="body" idx="1"/>
          </p:nvPr>
        </p:nvSpPr>
        <p:spPr>
          <a:xfrm>
            <a:off x="5436096" y="4869160"/>
            <a:ext cx="2889520" cy="580320"/>
          </a:xfrm>
        </p:spPr>
        <p:txBody>
          <a:bodyPr>
            <a:noAutofit/>
          </a:bodyPr>
          <a:lstStyle/>
          <a:p>
            <a:r>
              <a:rPr lang="hr-HR" sz="3200" dirty="0" smtClean="0"/>
              <a:t>Izradio:Andrija </a:t>
            </a:r>
            <a:r>
              <a:rPr lang="hr-HR" sz="3200" dirty="0" err="1" smtClean="0"/>
              <a:t>Cinotti</a:t>
            </a:r>
            <a:endParaRPr lang="hr-HR" sz="32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RADAR</a:t>
            </a:r>
            <a:endParaRPr lang="hr-HR" dirty="0"/>
          </a:p>
        </p:txBody>
      </p:sp>
      <p:sp>
        <p:nvSpPr>
          <p:cNvPr id="3" name="Rezervirano mjesto sadržaja 2"/>
          <p:cNvSpPr>
            <a:spLocks noGrp="1"/>
          </p:cNvSpPr>
          <p:nvPr>
            <p:ph idx="1"/>
          </p:nvPr>
        </p:nvSpPr>
        <p:spPr/>
        <p:txBody>
          <a:bodyPr>
            <a:normAutofit/>
          </a:bodyPr>
          <a:lstStyle/>
          <a:p>
            <a:r>
              <a:rPr lang="en-US" sz="3200" dirty="0" smtClean="0"/>
              <a:t>The radar was invented by Robert Morris Page 1934.</a:t>
            </a:r>
            <a:endParaRPr lang="hr-HR" sz="3200" dirty="0"/>
          </a:p>
        </p:txBody>
      </p:sp>
      <p:pic>
        <p:nvPicPr>
          <p:cNvPr id="4" name="Slika 3" descr="RMP"/>
          <p:cNvPicPr>
            <a:picLocks noChangeAspect="1"/>
          </p:cNvPicPr>
          <p:nvPr/>
        </p:nvPicPr>
        <p:blipFill>
          <a:blip r:embed="rId2" cstate="print"/>
          <a:stretch>
            <a:fillRect/>
          </a:stretch>
        </p:blipFill>
        <p:spPr>
          <a:xfrm>
            <a:off x="5580112" y="3068960"/>
            <a:ext cx="2376264" cy="3181722"/>
          </a:xfrm>
          <a:prstGeom prst="rect">
            <a:avLst/>
          </a:prstGeo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5400" dirty="0" smtClean="0"/>
              <a:t>RADAR</a:t>
            </a:r>
            <a:endParaRPr lang="hr-HR" sz="5400" dirty="0"/>
          </a:p>
        </p:txBody>
      </p:sp>
      <p:sp>
        <p:nvSpPr>
          <p:cNvPr id="3" name="Rezervirano mjesto sadržaja 2"/>
          <p:cNvSpPr>
            <a:spLocks noGrp="1"/>
          </p:cNvSpPr>
          <p:nvPr>
            <p:ph idx="1"/>
          </p:nvPr>
        </p:nvSpPr>
        <p:spPr/>
        <p:txBody>
          <a:bodyPr/>
          <a:lstStyle/>
          <a:p>
            <a:r>
              <a:rPr lang="en-US" dirty="0" smtClean="0"/>
              <a:t>Radar-Radio Detection And Ranging - a device for detecting objects on earth, in the sea and in the air using radio waves</a:t>
            </a:r>
            <a:endParaRPr lang="hr-HR" dirty="0"/>
          </a:p>
        </p:txBody>
      </p:sp>
      <p:pic>
        <p:nvPicPr>
          <p:cNvPr id="4" name="Slika 3" descr="RADAR2"/>
          <p:cNvPicPr>
            <a:picLocks noChangeAspect="1"/>
          </p:cNvPicPr>
          <p:nvPr/>
        </p:nvPicPr>
        <p:blipFill>
          <a:blip r:embed="rId2" cstate="print"/>
          <a:stretch>
            <a:fillRect/>
          </a:stretch>
        </p:blipFill>
        <p:spPr>
          <a:xfrm>
            <a:off x="4932040" y="3861048"/>
            <a:ext cx="3694162" cy="2137023"/>
          </a:xfrm>
          <a:prstGeom prst="rect">
            <a:avLst/>
          </a:prstGeom>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RADAR</a:t>
            </a:r>
            <a:endParaRPr lang="hr-HR" dirty="0"/>
          </a:p>
        </p:txBody>
      </p:sp>
      <p:sp>
        <p:nvSpPr>
          <p:cNvPr id="3" name="Rezervirano mjesto sadržaja 2"/>
          <p:cNvSpPr>
            <a:spLocks noGrp="1"/>
          </p:cNvSpPr>
          <p:nvPr>
            <p:ph idx="1"/>
          </p:nvPr>
        </p:nvSpPr>
        <p:spPr/>
        <p:txBody>
          <a:bodyPr/>
          <a:lstStyle/>
          <a:p>
            <a:r>
              <a:rPr lang="en-US" dirty="0" smtClean="0"/>
              <a:t>The first usable radar had the British at the beginning of the Second World War.</a:t>
            </a:r>
            <a:endParaRPr lang="hr-HR" dirty="0" smtClean="0"/>
          </a:p>
          <a:p>
            <a:r>
              <a:rPr lang="en-US" dirty="0" smtClean="0"/>
              <a:t>Using the radar they were easier to follow the German airplane crashes, and easier to organize the defense.</a:t>
            </a:r>
            <a:endParaRPr lang="hr-HR" dirty="0"/>
          </a:p>
        </p:txBody>
      </p:sp>
      <p:pic>
        <p:nvPicPr>
          <p:cNvPr id="4" name="Slika 3" descr="RADAR STARI"/>
          <p:cNvPicPr>
            <a:picLocks noChangeAspect="1"/>
          </p:cNvPicPr>
          <p:nvPr/>
        </p:nvPicPr>
        <p:blipFill>
          <a:blip r:embed="rId2" cstate="print"/>
          <a:stretch>
            <a:fillRect/>
          </a:stretch>
        </p:blipFill>
        <p:spPr>
          <a:xfrm>
            <a:off x="683568" y="4077072"/>
            <a:ext cx="2880320" cy="2232248"/>
          </a:xfrm>
          <a:prstGeom prst="rect">
            <a:avLst/>
          </a:prstGeom>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 RADAR</a:t>
            </a:r>
            <a:endParaRPr lang="hr-HR" dirty="0"/>
          </a:p>
        </p:txBody>
      </p:sp>
      <p:sp>
        <p:nvSpPr>
          <p:cNvPr id="3" name="Rezervirano mjesto sadržaja 2"/>
          <p:cNvSpPr>
            <a:spLocks noGrp="1"/>
          </p:cNvSpPr>
          <p:nvPr>
            <p:ph idx="1"/>
          </p:nvPr>
        </p:nvSpPr>
        <p:spPr/>
        <p:txBody>
          <a:bodyPr/>
          <a:lstStyle/>
          <a:p>
            <a:r>
              <a:rPr lang="en-US" dirty="0" smtClean="0"/>
              <a:t>Modern radars are used in aviation and navigation to search for goals, but also in astronomy when studying the surface of distant planets</a:t>
            </a:r>
            <a:r>
              <a:rPr lang="hr-HR" dirty="0" smtClean="0"/>
              <a:t>.</a:t>
            </a:r>
          </a:p>
          <a:p>
            <a:r>
              <a:rPr lang="en-US" dirty="0" smtClean="0"/>
              <a:t>Nowadays, the police  use radar to determine the speed of the vehicle</a:t>
            </a:r>
            <a:r>
              <a:rPr lang="hr-HR" dirty="0" smtClean="0"/>
              <a:t>.</a:t>
            </a:r>
            <a:endParaRPr lang="hr-HR" dirty="0"/>
          </a:p>
        </p:txBody>
      </p:sp>
      <p:pic>
        <p:nvPicPr>
          <p:cNvPr id="4" name="Slika 3" descr="POLICE RADAR"/>
          <p:cNvPicPr>
            <a:picLocks noChangeAspect="1"/>
          </p:cNvPicPr>
          <p:nvPr/>
        </p:nvPicPr>
        <p:blipFill>
          <a:blip r:embed="rId2" cstate="print"/>
          <a:stretch>
            <a:fillRect/>
          </a:stretch>
        </p:blipFill>
        <p:spPr>
          <a:xfrm>
            <a:off x="6012160" y="4509120"/>
            <a:ext cx="2600325" cy="2040632"/>
          </a:xfrm>
          <a:prstGeom prst="rect">
            <a:avLst/>
          </a:prstGeom>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RADAR</a:t>
            </a:r>
            <a:endParaRPr lang="hr-HR" dirty="0"/>
          </a:p>
        </p:txBody>
      </p:sp>
      <p:sp>
        <p:nvSpPr>
          <p:cNvPr id="3" name="Rezervirano mjesto sadržaja 2"/>
          <p:cNvSpPr>
            <a:spLocks noGrp="1"/>
          </p:cNvSpPr>
          <p:nvPr>
            <p:ph idx="1"/>
          </p:nvPr>
        </p:nvSpPr>
        <p:spPr/>
        <p:txBody>
          <a:bodyPr/>
          <a:lstStyle/>
          <a:p>
            <a:r>
              <a:rPr lang="en-US" dirty="0" smtClean="0"/>
              <a:t>Today's modern aviation </a:t>
            </a:r>
            <a:r>
              <a:rPr lang="en-US" dirty="0" err="1" smtClean="0"/>
              <a:t>aviation</a:t>
            </a:r>
            <a:r>
              <a:rPr lang="en-US" dirty="0" smtClean="0"/>
              <a:t> uses stealth technology that makes the aircraft virtually invisible radar.</a:t>
            </a:r>
            <a:endParaRPr lang="hr-HR" dirty="0"/>
          </a:p>
        </p:txBody>
      </p:sp>
      <p:pic>
        <p:nvPicPr>
          <p:cNvPr id="4" name="Slika 3" descr="RADAR AVION.jpg"/>
          <p:cNvPicPr>
            <a:picLocks noChangeAspect="1"/>
          </p:cNvPicPr>
          <p:nvPr/>
        </p:nvPicPr>
        <p:blipFill>
          <a:blip r:embed="rId2" cstate="print"/>
          <a:stretch>
            <a:fillRect/>
          </a:stretch>
        </p:blipFill>
        <p:spPr>
          <a:xfrm>
            <a:off x="5364088" y="4005064"/>
            <a:ext cx="3286125" cy="2430016"/>
          </a:xfrm>
          <a:prstGeom prst="rect">
            <a:avLst/>
          </a:prstGeom>
        </p:spPr>
      </p:pic>
      <p:pic>
        <p:nvPicPr>
          <p:cNvPr id="5" name="Slika 4" descr="RADAR AVION 2.jpg"/>
          <p:cNvPicPr>
            <a:picLocks noChangeAspect="1"/>
          </p:cNvPicPr>
          <p:nvPr/>
        </p:nvPicPr>
        <p:blipFill>
          <a:blip r:embed="rId3" cstate="print"/>
          <a:stretch>
            <a:fillRect/>
          </a:stretch>
        </p:blipFill>
        <p:spPr>
          <a:xfrm>
            <a:off x="467544" y="4293096"/>
            <a:ext cx="2911872" cy="1959992"/>
          </a:xfrm>
          <a:prstGeom prst="rect">
            <a:avLst/>
          </a:prstGeo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hr-HR" sz="6000" dirty="0" smtClean="0"/>
              <a:t>RADAR</a:t>
            </a:r>
            <a:endParaRPr lang="hr-HR" sz="6000" dirty="0"/>
          </a:p>
        </p:txBody>
      </p:sp>
      <p:sp>
        <p:nvSpPr>
          <p:cNvPr id="3" name="Rezervirano mjesto sadržaja 2"/>
          <p:cNvSpPr>
            <a:spLocks noGrp="1"/>
          </p:cNvSpPr>
          <p:nvPr>
            <p:ph idx="1"/>
          </p:nvPr>
        </p:nvSpPr>
        <p:spPr/>
        <p:txBody>
          <a:bodyPr/>
          <a:lstStyle/>
          <a:p>
            <a:r>
              <a:rPr lang="en-US" dirty="0" smtClean="0"/>
              <a:t>Antenna emits a short pulse, which is rejected from the target. Based on the time spent returning the beam, the distance from the object is calculated.</a:t>
            </a:r>
            <a:endParaRPr lang="hr-HR" dirty="0"/>
          </a:p>
        </p:txBody>
      </p:sp>
      <p:pic>
        <p:nvPicPr>
          <p:cNvPr id="5" name="Slika 4" descr="220px-Radarops.gif"/>
          <p:cNvPicPr>
            <a:picLocks noChangeAspect="1"/>
          </p:cNvPicPr>
          <p:nvPr/>
        </p:nvPicPr>
        <p:blipFill>
          <a:blip r:embed="rId2" cstate="print"/>
          <a:stretch>
            <a:fillRect/>
          </a:stretch>
        </p:blipFill>
        <p:spPr>
          <a:xfrm>
            <a:off x="899592" y="3429000"/>
            <a:ext cx="5040560" cy="25922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hr-HR" dirty="0" smtClean="0"/>
              <a:t>RADAR RANGE</a:t>
            </a:r>
            <a:endParaRPr lang="hr-HR" dirty="0"/>
          </a:p>
        </p:txBody>
      </p:sp>
      <p:sp>
        <p:nvSpPr>
          <p:cNvPr id="3" name="Rezervirano mjesto sadržaja 2"/>
          <p:cNvSpPr>
            <a:spLocks noGrp="1"/>
          </p:cNvSpPr>
          <p:nvPr>
            <p:ph idx="1"/>
          </p:nvPr>
        </p:nvSpPr>
        <p:spPr/>
        <p:txBody>
          <a:bodyPr/>
          <a:lstStyle/>
          <a:p>
            <a:r>
              <a:rPr lang="en-US" dirty="0" smtClean="0"/>
              <a:t>The radar range depends on two factors: the radar horizon and the constructional performance of the device</a:t>
            </a:r>
            <a:r>
              <a:rPr lang="hr-HR" dirty="0" smtClean="0"/>
              <a:t>.</a:t>
            </a:r>
            <a:endParaRPr lang="hr-HR" dirty="0"/>
          </a:p>
        </p:txBody>
      </p:sp>
      <p:pic>
        <p:nvPicPr>
          <p:cNvPr id="4" name="Slika 3" descr="HORIZONT.jpg"/>
          <p:cNvPicPr>
            <a:picLocks noChangeAspect="1"/>
          </p:cNvPicPr>
          <p:nvPr/>
        </p:nvPicPr>
        <p:blipFill>
          <a:blip r:embed="rId2" cstate="print"/>
          <a:stretch>
            <a:fillRect/>
          </a:stretch>
        </p:blipFill>
        <p:spPr>
          <a:xfrm>
            <a:off x="395536" y="3356992"/>
            <a:ext cx="8244408" cy="30745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
            </a:r>
            <a:br>
              <a:rPr lang="hr-HR" dirty="0" smtClean="0"/>
            </a:br>
            <a:r>
              <a:rPr lang="hr-HR" dirty="0" smtClean="0"/>
              <a:t>RADAR'S HORIZONT</a:t>
            </a:r>
            <a:endParaRPr lang="hr-HR" dirty="0"/>
          </a:p>
        </p:txBody>
      </p:sp>
      <p:sp>
        <p:nvSpPr>
          <p:cNvPr id="3" name="Rezervirano mjesto sadržaja 2"/>
          <p:cNvSpPr>
            <a:spLocks noGrp="1"/>
          </p:cNvSpPr>
          <p:nvPr>
            <p:ph idx="1"/>
          </p:nvPr>
        </p:nvSpPr>
        <p:spPr/>
        <p:txBody>
          <a:bodyPr/>
          <a:lstStyle/>
          <a:p>
            <a:r>
              <a:rPr lang="en-US" dirty="0" smtClean="0"/>
              <a:t>The radar horizon is the distance function, given the curvature of the Earth's surface, as well as atmospheric conditions affecting propagation</a:t>
            </a:r>
            <a:r>
              <a:rPr lang="hr-HR" dirty="0" smtClean="0"/>
              <a:t>.</a:t>
            </a:r>
          </a:p>
          <a:p>
            <a:r>
              <a:rPr lang="en-US" dirty="0" smtClean="0"/>
              <a:t>The radar horizon is larger than the optical, because the wavelength of the radar impulse is higher than the wavelength of light, so different densities vary more through the atmospheric layers</a:t>
            </a:r>
            <a:endParaRPr lang="hr-HR"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jek">
  <a:themeElements>
    <a:clrScheme name="Tije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je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je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243</Words>
  <Application>Microsoft Office PowerPoint</Application>
  <PresentationFormat>Prikaz na zaslonu (4:3)</PresentationFormat>
  <Paragraphs>23</Paragraphs>
  <Slides>10</Slides>
  <Notes>0</Notes>
  <HiddenSlides>0</HiddenSlides>
  <MMClips>0</MMClips>
  <ScaleCrop>false</ScaleCrop>
  <HeadingPairs>
    <vt:vector size="4" baseType="variant">
      <vt:variant>
        <vt:lpstr>Tema</vt:lpstr>
      </vt:variant>
      <vt:variant>
        <vt:i4>1</vt:i4>
      </vt:variant>
      <vt:variant>
        <vt:lpstr>Naslovi slajdova</vt:lpstr>
      </vt:variant>
      <vt:variant>
        <vt:i4>10</vt:i4>
      </vt:variant>
    </vt:vector>
  </HeadingPairs>
  <TitlesOfParts>
    <vt:vector size="11" baseType="lpstr">
      <vt:lpstr>Tijek</vt:lpstr>
      <vt:lpstr>RADAR</vt:lpstr>
      <vt:lpstr>RADAR</vt:lpstr>
      <vt:lpstr>RADAR</vt:lpstr>
      <vt:lpstr>RADAR</vt:lpstr>
      <vt:lpstr> RADAR</vt:lpstr>
      <vt:lpstr>RADAR</vt:lpstr>
      <vt:lpstr> RADAR</vt:lpstr>
      <vt:lpstr> RADAR RANGE</vt:lpstr>
      <vt:lpstr> RADAR'S HORIZONT</vt:lpstr>
      <vt:lpstr>FINIŠ</vt:lpstr>
    </vt:vector>
  </TitlesOfParts>
  <Company>Gradska knjižnica "Juraj Šižgorić" Šibenik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RADAR</dc:title>
  <dc:creator>70014170</dc:creator>
  <cp:lastModifiedBy>pevac 2</cp:lastModifiedBy>
  <cp:revision>6</cp:revision>
  <dcterms:created xsi:type="dcterms:W3CDTF">2018-03-01T15:33:47Z</dcterms:created>
  <dcterms:modified xsi:type="dcterms:W3CDTF">2018-03-09T13:36:18Z</dcterms:modified>
</cp:coreProperties>
</file>