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3" d="100"/>
          <a:sy n="73" d="100"/>
        </p:scale>
        <p:origin x="54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F9A8811C-67C9-4936-88DD-1DD6DDDDF717}" type="datetimeFigureOut">
              <a:rPr lang="hr-HR" smtClean="0"/>
              <a:t>20.4.2018.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121466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A8811C-67C9-4936-88DD-1DD6DDDDF717}" type="datetimeFigureOut">
              <a:rPr lang="hr-HR" smtClean="0"/>
              <a:t>20.4.2018.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231863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A8811C-67C9-4936-88DD-1DD6DDDDF717}" type="datetimeFigureOut">
              <a:rPr lang="hr-HR" smtClean="0"/>
              <a:t>20.4.2018.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49946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A8811C-67C9-4936-88DD-1DD6DDDDF717}" type="datetimeFigureOut">
              <a:rPr lang="hr-HR" smtClean="0"/>
              <a:t>20.4.2018.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142675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8811C-67C9-4936-88DD-1DD6DDDDF717}" type="datetimeFigureOut">
              <a:rPr lang="hr-HR" smtClean="0"/>
              <a:t>20.4.2018.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6291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F9A8811C-67C9-4936-88DD-1DD6DDDDF717}" type="datetimeFigureOut">
              <a:rPr lang="hr-HR" smtClean="0"/>
              <a:t>20.4.2018.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177858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F9A8811C-67C9-4936-88DD-1DD6DDDDF717}" type="datetimeFigureOut">
              <a:rPr lang="hr-HR" smtClean="0"/>
              <a:t>20.4.2018.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130519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F9A8811C-67C9-4936-88DD-1DD6DDDDF717}" type="datetimeFigureOut">
              <a:rPr lang="hr-HR" smtClean="0"/>
              <a:t>20.4.2018.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734367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8811C-67C9-4936-88DD-1DD6DDDDF717}" type="datetimeFigureOut">
              <a:rPr lang="hr-HR" smtClean="0"/>
              <a:t>20.4.2018.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416130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8811C-67C9-4936-88DD-1DD6DDDDF717}" type="datetimeFigureOut">
              <a:rPr lang="hr-HR" smtClean="0"/>
              <a:t>20.4.2018.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444024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8811C-67C9-4936-88DD-1DD6DDDDF717}" type="datetimeFigureOut">
              <a:rPr lang="hr-HR" smtClean="0"/>
              <a:t>20.4.2018.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045467B-E446-4E1B-B87C-F7402509F1D5}" type="slidenum">
              <a:rPr lang="hr-HR" smtClean="0"/>
              <a:t>‹#›</a:t>
            </a:fld>
            <a:endParaRPr lang="hr-HR"/>
          </a:p>
        </p:txBody>
      </p:sp>
    </p:spTree>
    <p:extLst>
      <p:ext uri="{BB962C8B-B14F-4D97-AF65-F5344CB8AC3E}">
        <p14:creationId xmlns:p14="http://schemas.microsoft.com/office/powerpoint/2010/main" val="210047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8811C-67C9-4936-88DD-1DD6DDDDF717}" type="datetimeFigureOut">
              <a:rPr lang="hr-HR" smtClean="0"/>
              <a:t>20.4.2018.</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5467B-E446-4E1B-B87C-F7402509F1D5}" type="slidenum">
              <a:rPr lang="hr-HR" smtClean="0"/>
              <a:t>‹#›</a:t>
            </a:fld>
            <a:endParaRPr lang="hr-HR"/>
          </a:p>
        </p:txBody>
      </p:sp>
    </p:spTree>
    <p:extLst>
      <p:ext uri="{BB962C8B-B14F-4D97-AF65-F5344CB8AC3E}">
        <p14:creationId xmlns:p14="http://schemas.microsoft.com/office/powerpoint/2010/main" val="223327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Croatian_language"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hyperlink" Target="https://en.wikipedia.org/wiki/Military_of_Croati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RBS-15"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hr-HR"/>
          </a:p>
        </p:txBody>
      </p:sp>
      <p:sp>
        <p:nvSpPr>
          <p:cNvPr id="3" name="Subtitle 2"/>
          <p:cNvSpPr>
            <a:spLocks noGrp="1"/>
          </p:cNvSpPr>
          <p:nvPr>
            <p:ph type="subTitle" idx="1"/>
          </p:nvPr>
        </p:nvSpPr>
        <p:spPr/>
        <p:txBody>
          <a:bodyPr/>
          <a:lstStyle/>
          <a:p>
            <a:endParaRPr lang="hr-H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63718" cy="6858000"/>
          </a:xfrm>
          <a:prstGeom prst="rect">
            <a:avLst/>
          </a:prstGeom>
        </p:spPr>
      </p:pic>
      <p:sp>
        <p:nvSpPr>
          <p:cNvPr id="5" name="TextBox 4"/>
          <p:cNvSpPr txBox="1"/>
          <p:nvPr/>
        </p:nvSpPr>
        <p:spPr>
          <a:xfrm>
            <a:off x="1921981" y="759617"/>
            <a:ext cx="8912352" cy="1569660"/>
          </a:xfrm>
          <a:prstGeom prst="rect">
            <a:avLst/>
          </a:prstGeom>
          <a:noFill/>
        </p:spPr>
        <p:txBody>
          <a:bodyPr wrap="square" rtlCol="0">
            <a:spAutoFit/>
          </a:bodyPr>
          <a:lstStyle/>
          <a:p>
            <a:r>
              <a:rPr lang="hr-HR" sz="9600" u="sng" dirty="0" smtClean="0">
                <a:solidFill>
                  <a:schemeClr val="tx1">
                    <a:lumMod val="95000"/>
                    <a:lumOff val="5000"/>
                  </a:schemeClr>
                </a:solidFill>
              </a:rPr>
              <a:t>CROATIAN NAVY</a:t>
            </a:r>
            <a:endParaRPr lang="hr-HR" sz="9600" u="sng" dirty="0">
              <a:solidFill>
                <a:schemeClr val="tx1">
                  <a:lumMod val="95000"/>
                  <a:lumOff val="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671" y="3100993"/>
            <a:ext cx="2580376" cy="3348037"/>
          </a:xfrm>
          <a:prstGeom prst="rect">
            <a:avLst/>
          </a:prstGeom>
        </p:spPr>
      </p:pic>
      <p:sp>
        <p:nvSpPr>
          <p:cNvPr id="8" name="TextBox 7"/>
          <p:cNvSpPr txBox="1"/>
          <p:nvPr/>
        </p:nvSpPr>
        <p:spPr>
          <a:xfrm>
            <a:off x="9705702" y="6218197"/>
            <a:ext cx="3605349" cy="461665"/>
          </a:xfrm>
          <a:prstGeom prst="rect">
            <a:avLst/>
          </a:prstGeom>
          <a:noFill/>
        </p:spPr>
        <p:txBody>
          <a:bodyPr wrap="square" rtlCol="0">
            <a:spAutoFit/>
          </a:bodyPr>
          <a:lstStyle/>
          <a:p>
            <a:r>
              <a:rPr lang="hr-HR" sz="2400" i="1" dirty="0" smtClean="0">
                <a:solidFill>
                  <a:srgbClr val="FF0000"/>
                </a:solidFill>
                <a:latin typeface="Tw Cen MT Condensed" panose="020B0606020104020203" pitchFamily="34" charset="-18"/>
              </a:rPr>
              <a:t>Šime Štokić 20.04.2018</a:t>
            </a:r>
            <a:r>
              <a:rPr lang="hr-HR" dirty="0" smtClean="0"/>
              <a:t>.</a:t>
            </a:r>
            <a:endParaRPr lang="hr-HR"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5230"/>
            <a:ext cx="12363719" cy="6842770"/>
          </a:xfrm>
          <a:prstGeom prst="rect">
            <a:avLst/>
          </a:prstGeom>
        </p:spPr>
      </p:pic>
    </p:spTree>
    <p:extLst>
      <p:ext uri="{BB962C8B-B14F-4D97-AF65-F5344CB8AC3E}">
        <p14:creationId xmlns:p14="http://schemas.microsoft.com/office/powerpoint/2010/main" val="317109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9"/>
                                        </p:tgtEl>
                                      </p:cBhvr>
                                    </p:animEffect>
                                    <p:set>
                                      <p:cBhvr>
                                        <p:cTn id="7"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5033555" y="496388"/>
            <a:ext cx="7158445" cy="769441"/>
          </a:xfrm>
          <a:prstGeom prst="rect">
            <a:avLst/>
          </a:prstGeom>
          <a:noFill/>
        </p:spPr>
        <p:txBody>
          <a:bodyPr wrap="square" rtlCol="0">
            <a:spAutoFit/>
          </a:bodyPr>
          <a:lstStyle/>
          <a:p>
            <a:r>
              <a:rPr lang="hr-HR" sz="4400" dirty="0" smtClean="0">
                <a:latin typeface="Stencil" panose="040409050D0802020404" pitchFamily="82" charset="0"/>
              </a:rPr>
              <a:t>HVALA NA POZORNOSTI</a:t>
            </a:r>
            <a:endParaRPr lang="hr-HR" sz="4400" dirty="0">
              <a:latin typeface="Stencil" panose="040409050D0802020404" pitchFamily="82" charset="0"/>
            </a:endParaRPr>
          </a:p>
        </p:txBody>
      </p:sp>
      <p:sp>
        <p:nvSpPr>
          <p:cNvPr id="6" name="TextBox 5"/>
          <p:cNvSpPr txBox="1"/>
          <p:nvPr/>
        </p:nvSpPr>
        <p:spPr>
          <a:xfrm>
            <a:off x="5020492" y="1165683"/>
            <a:ext cx="3592285" cy="769441"/>
          </a:xfrm>
          <a:prstGeom prst="rect">
            <a:avLst/>
          </a:prstGeom>
          <a:noFill/>
        </p:spPr>
        <p:txBody>
          <a:bodyPr wrap="square" rtlCol="0">
            <a:spAutoFit/>
          </a:bodyPr>
          <a:lstStyle/>
          <a:p>
            <a:r>
              <a:rPr lang="hr-HR" sz="4400" dirty="0" smtClean="0">
                <a:latin typeface="Stencil" panose="040409050D0802020404" pitchFamily="82" charset="0"/>
              </a:rPr>
              <a:t>ŠIME Š</a:t>
            </a:r>
            <a:r>
              <a:rPr lang="hr-HR" dirty="0" smtClean="0"/>
              <a:t>.</a:t>
            </a:r>
            <a:endParaRPr lang="hr-HR" dirty="0"/>
          </a:p>
        </p:txBody>
      </p:sp>
      <p:sp>
        <p:nvSpPr>
          <p:cNvPr id="7" name="TextBox 6"/>
          <p:cNvSpPr txBox="1"/>
          <p:nvPr/>
        </p:nvSpPr>
        <p:spPr>
          <a:xfrm>
            <a:off x="9117875" y="6309360"/>
            <a:ext cx="3513909" cy="369332"/>
          </a:xfrm>
          <a:prstGeom prst="rect">
            <a:avLst/>
          </a:prstGeom>
          <a:noFill/>
        </p:spPr>
        <p:txBody>
          <a:bodyPr wrap="square" rtlCol="0">
            <a:spAutoFit/>
          </a:bodyPr>
          <a:lstStyle/>
          <a:p>
            <a:r>
              <a:rPr lang="hr-HR" dirty="0" smtClean="0">
                <a:solidFill>
                  <a:srgbClr val="00B0F0"/>
                </a:solidFill>
                <a:latin typeface="Bahnschrift Light" panose="020B0502040204020203" pitchFamily="34" charset="0"/>
              </a:rPr>
              <a:t>#</a:t>
            </a:r>
            <a:r>
              <a:rPr lang="hr-HR" dirty="0" smtClean="0">
                <a:solidFill>
                  <a:srgbClr val="00B0F0"/>
                </a:solidFill>
                <a:latin typeface="Engravers MT" panose="02090707080505020304" pitchFamily="18" charset="0"/>
              </a:rPr>
              <a:t>samodalmacija</a:t>
            </a:r>
            <a:endParaRPr lang="hr-HR" dirty="0">
              <a:solidFill>
                <a:srgbClr val="00B0F0"/>
              </a:solidFill>
              <a:latin typeface="Engravers MT" panose="02090707080505020304" pitchFamily="18" charset="0"/>
            </a:endParaRPr>
          </a:p>
        </p:txBody>
      </p:sp>
    </p:spTree>
    <p:extLst>
      <p:ext uri="{BB962C8B-B14F-4D97-AF65-F5344CB8AC3E}">
        <p14:creationId xmlns:p14="http://schemas.microsoft.com/office/powerpoint/2010/main" val="3712177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838200" y="381575"/>
            <a:ext cx="10996749" cy="954107"/>
          </a:xfrm>
          <a:prstGeom prst="rect">
            <a:avLst/>
          </a:prstGeom>
          <a:noFill/>
        </p:spPr>
        <p:txBody>
          <a:bodyPr wrap="square" rtlCol="0">
            <a:spAutoFit/>
          </a:bodyPr>
          <a:lstStyle/>
          <a:p>
            <a:r>
              <a:rPr lang="en-US" sz="2800" b="1" u="sng" dirty="0" smtClean="0">
                <a:solidFill>
                  <a:schemeClr val="bg1"/>
                </a:solidFill>
              </a:rPr>
              <a:t>The Croatian Navy (</a:t>
            </a:r>
            <a:r>
              <a:rPr lang="en-US" sz="2800" b="1" u="sng" dirty="0" smtClean="0">
                <a:solidFill>
                  <a:schemeClr val="bg1"/>
                </a:solidFill>
                <a:hlinkClick r:id="rId3" tooltip="Croatian language"/>
              </a:rPr>
              <a:t>Croatian</a:t>
            </a:r>
            <a:r>
              <a:rPr lang="en-US" sz="2800" b="1" u="sng" dirty="0" smtClean="0">
                <a:solidFill>
                  <a:schemeClr val="bg1"/>
                </a:solidFill>
              </a:rPr>
              <a:t>: </a:t>
            </a:r>
            <a:r>
              <a:rPr lang="en-US" sz="2800" b="1" i="1" u="sng" dirty="0" err="1" smtClean="0">
                <a:solidFill>
                  <a:schemeClr val="bg1"/>
                </a:solidFill>
              </a:rPr>
              <a:t>Hrvatska</a:t>
            </a:r>
            <a:r>
              <a:rPr lang="en-US" sz="2800" b="1" i="1" u="sng" dirty="0" smtClean="0">
                <a:solidFill>
                  <a:schemeClr val="bg1"/>
                </a:solidFill>
              </a:rPr>
              <a:t> </a:t>
            </a:r>
            <a:r>
              <a:rPr lang="en-US" sz="2800" b="1" i="1" u="sng" dirty="0" err="1" smtClean="0">
                <a:solidFill>
                  <a:schemeClr val="bg1"/>
                </a:solidFill>
              </a:rPr>
              <a:t>ratna</a:t>
            </a:r>
            <a:r>
              <a:rPr lang="en-US" sz="2800" b="1" i="1" u="sng" dirty="0" smtClean="0">
                <a:solidFill>
                  <a:schemeClr val="bg1"/>
                </a:solidFill>
              </a:rPr>
              <a:t> </a:t>
            </a:r>
            <a:r>
              <a:rPr lang="en-US" sz="2800" b="1" i="1" u="sng" dirty="0" err="1" smtClean="0">
                <a:solidFill>
                  <a:schemeClr val="bg1"/>
                </a:solidFill>
              </a:rPr>
              <a:t>mornarica</a:t>
            </a:r>
            <a:r>
              <a:rPr lang="en-US" sz="2800" b="1" u="sng" dirty="0" smtClean="0">
                <a:solidFill>
                  <a:schemeClr val="bg1"/>
                </a:solidFill>
              </a:rPr>
              <a:t> or HRM) is a branch of the </a:t>
            </a:r>
            <a:r>
              <a:rPr lang="en-US" sz="2800" b="1" u="sng" dirty="0" smtClean="0">
                <a:solidFill>
                  <a:schemeClr val="bg1"/>
                </a:solidFill>
                <a:hlinkClick r:id="rId4" tooltip="Military of Croatia"/>
              </a:rPr>
              <a:t>Croatian Armed Forces</a:t>
            </a:r>
            <a:r>
              <a:rPr lang="en-US" sz="2800" b="1" u="sng" dirty="0" smtClean="0">
                <a:solidFill>
                  <a:schemeClr val="bg1"/>
                </a:solidFill>
              </a:rPr>
              <a:t>. It was formed in 1991</a:t>
            </a:r>
            <a:r>
              <a:rPr lang="hr-HR" sz="2800" b="1" u="sng" dirty="0" smtClean="0">
                <a:solidFill>
                  <a:schemeClr val="bg1"/>
                </a:solidFill>
              </a:rPr>
              <a:t>.</a:t>
            </a:r>
            <a:endParaRPr lang="hr-HR" sz="2800" b="1" u="sng" dirty="0">
              <a:solidFill>
                <a:schemeClr val="bg1"/>
              </a:solidFill>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377" y="2268206"/>
            <a:ext cx="5204732" cy="346982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9177" y="2268206"/>
            <a:ext cx="5185955" cy="3474590"/>
          </a:xfrm>
          <a:prstGeom prst="rect">
            <a:avLst/>
          </a:prstGeom>
        </p:spPr>
      </p:pic>
    </p:spTree>
    <p:extLst>
      <p:ext uri="{BB962C8B-B14F-4D97-AF65-F5344CB8AC3E}">
        <p14:creationId xmlns:p14="http://schemas.microsoft.com/office/powerpoint/2010/main" val="3501098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227909" y="666206"/>
            <a:ext cx="9810205" cy="1200329"/>
          </a:xfrm>
          <a:prstGeom prst="rect">
            <a:avLst/>
          </a:prstGeom>
          <a:noFill/>
        </p:spPr>
        <p:txBody>
          <a:bodyPr wrap="square" rtlCol="0">
            <a:spAutoFit/>
          </a:bodyPr>
          <a:lstStyle/>
          <a:p>
            <a:r>
              <a:rPr lang="en-US" sz="3600" u="sng" dirty="0" smtClean="0">
                <a:solidFill>
                  <a:schemeClr val="bg1"/>
                </a:solidFill>
              </a:rPr>
              <a:t>In addition to mobile coastal </a:t>
            </a:r>
            <a:r>
              <a:rPr lang="en-US" sz="3600" u="sng" dirty="0" smtClean="0">
                <a:solidFill>
                  <a:schemeClr val="bg1"/>
                </a:solidFill>
                <a:hlinkClick r:id="rId3" tooltip="RBS-15"/>
              </a:rPr>
              <a:t>missile launchers</a:t>
            </a:r>
            <a:r>
              <a:rPr lang="en-US" sz="3600" u="sng" dirty="0" smtClean="0">
                <a:solidFill>
                  <a:schemeClr val="bg1"/>
                </a:solidFill>
              </a:rPr>
              <a:t>, today it operates 29 vessels</a:t>
            </a:r>
            <a:endParaRPr lang="hr-HR" sz="3600" u="sng"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275" y="2617676"/>
            <a:ext cx="5721389" cy="357364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939" y="2574947"/>
            <a:ext cx="5404437" cy="361637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70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552993" y="245069"/>
            <a:ext cx="8172995" cy="954107"/>
          </a:xfrm>
          <a:prstGeom prst="rect">
            <a:avLst/>
          </a:prstGeom>
        </p:spPr>
        <p:txBody>
          <a:bodyPr wrap="square">
            <a:spAutoFit/>
          </a:bodyPr>
          <a:lstStyle/>
          <a:p>
            <a:r>
              <a:rPr lang="en-US" sz="2800" i="1" dirty="0" smtClean="0"/>
              <a:t>In 2004 Croatia joined the NATO and the Navy was restructured in the process</a:t>
            </a:r>
            <a:r>
              <a:rPr lang="en-US" dirty="0" smtClean="0"/>
              <a:t>.</a:t>
            </a:r>
            <a:endParaRPr lang="hr-HR" dirty="0"/>
          </a:p>
        </p:txBody>
      </p:sp>
      <p:sp>
        <p:nvSpPr>
          <p:cNvPr id="6" name="Rectangle 5"/>
          <p:cNvSpPr/>
          <p:nvPr/>
        </p:nvSpPr>
        <p:spPr>
          <a:xfrm>
            <a:off x="552993" y="1213634"/>
            <a:ext cx="6096000" cy="954107"/>
          </a:xfrm>
          <a:prstGeom prst="rect">
            <a:avLst/>
          </a:prstGeom>
        </p:spPr>
        <p:txBody>
          <a:bodyPr>
            <a:spAutoFit/>
          </a:bodyPr>
          <a:lstStyle/>
          <a:p>
            <a:r>
              <a:rPr lang="en-US" sz="2800" i="1" dirty="0" smtClean="0"/>
              <a:t>The ships reached their full operational capability in June, 2009. </a:t>
            </a:r>
            <a:endParaRPr lang="hr-HR" sz="2800" i="1" dirty="0"/>
          </a:p>
        </p:txBody>
      </p:sp>
    </p:spTree>
    <p:extLst>
      <p:ext uri="{BB962C8B-B14F-4D97-AF65-F5344CB8AC3E}">
        <p14:creationId xmlns:p14="http://schemas.microsoft.com/office/powerpoint/2010/main" val="284400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330924" y="427741"/>
            <a:ext cx="11022875" cy="1815882"/>
          </a:xfrm>
          <a:prstGeom prst="rect">
            <a:avLst/>
          </a:prstGeom>
        </p:spPr>
        <p:txBody>
          <a:bodyPr wrap="square">
            <a:spAutoFit/>
          </a:bodyPr>
          <a:lstStyle/>
          <a:p>
            <a:r>
              <a:rPr lang="en-US" sz="2800" dirty="0" smtClean="0">
                <a:latin typeface="Stencil" panose="040409050D0802020404" pitchFamily="82" charset="0"/>
              </a:rPr>
              <a:t>The mission of the Croatian Navy (HRM) is to defend the integrity and sovereignty of the Republic of Croatia, to promote and protect its interest in the Adriatic Sea, islands and coast-lands.</a:t>
            </a:r>
            <a:endParaRPr lang="hr-HR" sz="2800" dirty="0">
              <a:latin typeface="Stencil" panose="040409050D0802020404" pitchFamily="8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046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123802" y="146032"/>
            <a:ext cx="10661469" cy="646331"/>
          </a:xfrm>
          <a:prstGeom prst="rect">
            <a:avLst/>
          </a:prstGeom>
          <a:noFill/>
        </p:spPr>
        <p:txBody>
          <a:bodyPr wrap="square" rtlCol="0">
            <a:spAutoFit/>
          </a:bodyPr>
          <a:lstStyle/>
          <a:p>
            <a:r>
              <a:rPr lang="hr-HR" sz="3600" dirty="0" smtClean="0">
                <a:latin typeface="Stencil" panose="040409050D0802020404" pitchFamily="82" charset="0"/>
              </a:rPr>
              <a:t>MILITARY EXERCISE - HARPUN 17 -</a:t>
            </a:r>
            <a:endParaRPr lang="hr-HR" sz="3600" dirty="0">
              <a:latin typeface="Stencil" panose="040409050D0802020404" pitchFamily="8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82402"/>
            <a:ext cx="4583975" cy="29566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099" y="938395"/>
            <a:ext cx="4730662" cy="29566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55" y="4034607"/>
            <a:ext cx="4590720" cy="272067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4619" y="4116575"/>
            <a:ext cx="4042142" cy="2638710"/>
          </a:xfrm>
          <a:prstGeom prst="rect">
            <a:avLst/>
          </a:prstGeom>
        </p:spPr>
      </p:pic>
    </p:spTree>
    <p:extLst>
      <p:ext uri="{BB962C8B-B14F-4D97-AF65-F5344CB8AC3E}">
        <p14:creationId xmlns:p14="http://schemas.microsoft.com/office/powerpoint/2010/main" val="4341725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146956" y="365125"/>
            <a:ext cx="2021477" cy="923330"/>
          </a:xfrm>
          <a:prstGeom prst="rect">
            <a:avLst/>
          </a:prstGeom>
          <a:noFill/>
        </p:spPr>
        <p:txBody>
          <a:bodyPr wrap="square" rtlCol="0">
            <a:spAutoFit/>
          </a:bodyPr>
          <a:lstStyle/>
          <a:p>
            <a:r>
              <a:rPr lang="hr-HR" dirty="0" smtClean="0">
                <a:latin typeface="Arial Unicode MS" panose="020B0604020202020204" pitchFamily="34" charset="-128"/>
                <a:ea typeface="Arial Unicode MS" panose="020B0604020202020204" pitchFamily="34" charset="-128"/>
                <a:cs typeface="Arial Unicode MS" panose="020B0604020202020204" pitchFamily="34" charset="-128"/>
              </a:rPr>
              <a:t>Ministar Damir Krstičević,poslije vježbe Harpun 17</a:t>
            </a:r>
            <a:endParaRPr lang="hr-H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p:spPr>
      </p:pic>
    </p:spTree>
    <p:extLst>
      <p:ext uri="{BB962C8B-B14F-4D97-AF65-F5344CB8AC3E}">
        <p14:creationId xmlns:p14="http://schemas.microsoft.com/office/powerpoint/2010/main" val="242488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Rectangle 4"/>
          <p:cNvSpPr/>
          <p:nvPr/>
        </p:nvSpPr>
        <p:spPr>
          <a:xfrm>
            <a:off x="579120" y="490359"/>
            <a:ext cx="10774680" cy="1200329"/>
          </a:xfrm>
          <a:prstGeom prst="rect">
            <a:avLst/>
          </a:prstGeom>
        </p:spPr>
        <p:txBody>
          <a:bodyPr wrap="square">
            <a:spAutoFit/>
          </a:bodyPr>
          <a:lstStyle/>
          <a:p>
            <a:r>
              <a:rPr lang="en-US" sz="2400" b="1" i="1" dirty="0" smtClean="0">
                <a:solidFill>
                  <a:schemeClr val="bg1"/>
                </a:solidFill>
                <a:latin typeface="Tw Cen MT Condensed" panose="020B0606020104020203" pitchFamily="34" charset="-18"/>
              </a:rPr>
              <a:t>Croatian Navy operates mostly those vessels that were captured from disintegrating Yugoslav Navy during the Croatian War of Independence in 1991. Most of those have been extensively overhauled or modernized</a:t>
            </a:r>
            <a:r>
              <a:rPr lang="hr-HR" sz="2400" b="1" i="1" dirty="0" smtClean="0">
                <a:solidFill>
                  <a:schemeClr val="bg1"/>
                </a:solidFill>
                <a:latin typeface="Tw Cen MT Condensed" panose="020B0606020104020203" pitchFamily="34" charset="-18"/>
              </a:rPr>
              <a:t>.</a:t>
            </a:r>
            <a:endParaRPr lang="hr-HR" sz="2400" b="1" i="1" dirty="0">
              <a:solidFill>
                <a:schemeClr val="bg1"/>
              </a:solidFill>
              <a:latin typeface="Tw Cen MT Condensed" panose="020B0606020104020203" pitchFamily="34" charset="-1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0359"/>
            <a:ext cx="12192000" cy="5538651"/>
          </a:xfrm>
          <a:prstGeom prst="rect">
            <a:avLst/>
          </a:prstGeom>
        </p:spPr>
      </p:pic>
    </p:spTree>
    <p:extLst>
      <p:ext uri="{BB962C8B-B14F-4D97-AF65-F5344CB8AC3E}">
        <p14:creationId xmlns:p14="http://schemas.microsoft.com/office/powerpoint/2010/main" val="128072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49440"/>
          </a:xfrm>
        </p:spPr>
      </p:pic>
      <p:sp>
        <p:nvSpPr>
          <p:cNvPr id="5" name="TextBox 4"/>
          <p:cNvSpPr txBox="1"/>
          <p:nvPr/>
        </p:nvSpPr>
        <p:spPr>
          <a:xfrm>
            <a:off x="727166" y="196909"/>
            <a:ext cx="10737668" cy="830997"/>
          </a:xfrm>
          <a:prstGeom prst="rect">
            <a:avLst/>
          </a:prstGeom>
          <a:noFill/>
        </p:spPr>
        <p:txBody>
          <a:bodyPr wrap="square" rtlCol="0">
            <a:spAutoFit/>
          </a:bodyPr>
          <a:lstStyle/>
          <a:p>
            <a:r>
              <a:rPr lang="hr-HR" sz="2400" dirty="0" smtClean="0">
                <a:latin typeface="Arial Rounded MT Bold" panose="020F0704030504030204" pitchFamily="34" charset="0"/>
              </a:rPr>
              <a:t>Olimp M-46 is Croatian high speed power boat, it has 2xYanmars 480 hp in-board motors.It can more than 50 knots.</a:t>
            </a:r>
            <a:endParaRPr lang="hr-HR" sz="2400" dirty="0">
              <a:latin typeface="Arial Rounded MT Bold" panose="020F07040305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697" y="1196122"/>
            <a:ext cx="6234793" cy="32228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765" y="1196122"/>
            <a:ext cx="4787141" cy="319417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698" y="4687652"/>
            <a:ext cx="4641126" cy="217034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0255" y="4664752"/>
            <a:ext cx="3083651" cy="219324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6396" y="4664752"/>
            <a:ext cx="3248287" cy="2170347"/>
          </a:xfrm>
          <a:prstGeom prst="rect">
            <a:avLst/>
          </a:prstGeom>
        </p:spPr>
      </p:pic>
    </p:spTree>
    <p:extLst>
      <p:ext uri="{BB962C8B-B14F-4D97-AF65-F5344CB8AC3E}">
        <p14:creationId xmlns:p14="http://schemas.microsoft.com/office/powerpoint/2010/main" val="2553342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184</Words>
  <Application>Microsoft Office PowerPoint</Application>
  <PresentationFormat>Widescreen</PresentationFormat>
  <Paragraphs>14</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 Unicode MS</vt:lpstr>
      <vt:lpstr>Arial</vt:lpstr>
      <vt:lpstr>Arial Rounded MT Bold</vt:lpstr>
      <vt:lpstr>Bahnschrift Light</vt:lpstr>
      <vt:lpstr>Calibri</vt:lpstr>
      <vt:lpstr>Calibri Light</vt:lpstr>
      <vt:lpstr>Engravers MT</vt:lpstr>
      <vt:lpstr>Stencil</vt:lpstr>
      <vt:lpstr>Tw Cen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maja 1008</dc:creator>
  <cp:lastModifiedBy>maja 1008</cp:lastModifiedBy>
  <cp:revision>7</cp:revision>
  <dcterms:created xsi:type="dcterms:W3CDTF">2018-04-20T08:32:29Z</dcterms:created>
  <dcterms:modified xsi:type="dcterms:W3CDTF">2018-04-20T09:37:48Z</dcterms:modified>
</cp:coreProperties>
</file>